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2" r:id="rId1"/>
  </p:sldMasterIdLst>
  <p:notesMasterIdLst>
    <p:notesMasterId r:id="rId31"/>
  </p:notesMasterIdLst>
  <p:handoutMasterIdLst>
    <p:handoutMasterId r:id="rId32"/>
  </p:handoutMasterIdLst>
  <p:sldIdLst>
    <p:sldId id="1228" r:id="rId2"/>
    <p:sldId id="1227" r:id="rId3"/>
    <p:sldId id="1225" r:id="rId4"/>
    <p:sldId id="1229" r:id="rId5"/>
    <p:sldId id="1214" r:id="rId6"/>
    <p:sldId id="1254" r:id="rId7"/>
    <p:sldId id="1255" r:id="rId8"/>
    <p:sldId id="1256" r:id="rId9"/>
    <p:sldId id="1257" r:id="rId10"/>
    <p:sldId id="1258" r:id="rId11"/>
    <p:sldId id="1259" r:id="rId12"/>
    <p:sldId id="1260" r:id="rId13"/>
    <p:sldId id="1261" r:id="rId14"/>
    <p:sldId id="1262" r:id="rId15"/>
    <p:sldId id="1240" r:id="rId16"/>
    <p:sldId id="1216" r:id="rId17"/>
    <p:sldId id="1242" r:id="rId18"/>
    <p:sldId id="1241" r:id="rId19"/>
    <p:sldId id="1243" r:id="rId20"/>
    <p:sldId id="1245" r:id="rId21"/>
    <p:sldId id="1252" r:id="rId22"/>
    <p:sldId id="1251" r:id="rId23"/>
    <p:sldId id="1253" r:id="rId24"/>
    <p:sldId id="1246" r:id="rId25"/>
    <p:sldId id="1249" r:id="rId26"/>
    <p:sldId id="1207" r:id="rId27"/>
    <p:sldId id="1239" r:id="rId28"/>
    <p:sldId id="1232" r:id="rId29"/>
    <p:sldId id="1233" r:id="rId30"/>
  </p:sldIdLst>
  <p:sldSz cx="12192000" cy="6858000"/>
  <p:notesSz cx="7010400" cy="9223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tacie Pawlicki" initials="SP" lastIdx="16" clrIdx="0">
    <p:extLst>
      <p:ext uri="{19B8F6BF-5375-455C-9EA6-DF929625EA0E}">
        <p15:presenceInfo xmlns:p15="http://schemas.microsoft.com/office/powerpoint/2012/main" userId="S-1-5-21-3402061382-4084171735-2257980083-1447" providerId="AD"/>
      </p:ext>
    </p:extLst>
  </p:cmAuthor>
  <p:cmAuthor id="2" name="Bari Michalski" initials="BM" lastIdx="14" clrIdx="1">
    <p:extLst>
      <p:ext uri="{19B8F6BF-5375-455C-9EA6-DF929625EA0E}">
        <p15:presenceInfo xmlns:p15="http://schemas.microsoft.com/office/powerpoint/2012/main" userId="S-1-5-21-3402061382-4084171735-2257980083-1457" providerId="AD"/>
      </p:ext>
    </p:extLst>
  </p:cmAuthor>
  <p:cmAuthor id="3" name="Will Brockman" initials="WB" lastIdx="10" clrIdx="2">
    <p:extLst>
      <p:ext uri="{19B8F6BF-5375-455C-9EA6-DF929625EA0E}">
        <p15:presenceInfo xmlns:p15="http://schemas.microsoft.com/office/powerpoint/2012/main" userId="S-1-5-21-3402061382-4084171735-2257980083-1154" providerId="AD"/>
      </p:ext>
    </p:extLst>
  </p:cmAuthor>
  <p:cmAuthor id="4" name="Will Brockman" initials="WB [2]" lastIdx="1" clrIdx="3">
    <p:extLst>
      <p:ext uri="{19B8F6BF-5375-455C-9EA6-DF929625EA0E}">
        <p15:presenceInfo xmlns:p15="http://schemas.microsoft.com/office/powerpoint/2012/main" userId="Will Brockma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6CE"/>
    <a:srgbClr val="0A1E56"/>
    <a:srgbClr val="FFFFFF"/>
    <a:srgbClr val="F47D20"/>
    <a:srgbClr val="E5E541"/>
    <a:srgbClr val="36B88F"/>
    <a:srgbClr val="EE3B43"/>
    <a:srgbClr val="EE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DEC7099-9917-4BC3-9658-8C444A9E64C3}" v="569" dt="2020-02-12T22:27:40.62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130" autoAdjust="0"/>
    <p:restoredTop sz="83683" autoAdjust="0"/>
  </p:normalViewPr>
  <p:slideViewPr>
    <p:cSldViewPr snapToGrid="0" snapToObjects="1">
      <p:cViewPr varScale="1">
        <p:scale>
          <a:sx n="72" d="100"/>
          <a:sy n="72" d="100"/>
        </p:scale>
        <p:origin x="912" y="53"/>
      </p:cViewPr>
      <p:guideLst/>
    </p:cSldViewPr>
  </p:slideViewPr>
  <p:outlineViewPr>
    <p:cViewPr>
      <p:scale>
        <a:sx n="33" d="100"/>
        <a:sy n="33" d="100"/>
      </p:scale>
      <p:origin x="0" y="-523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84" d="100"/>
          <a:sy n="84" d="100"/>
        </p:scale>
        <p:origin x="1576" y="2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commentAuthors" Target="commentAuthors.xml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07C1256-97AA-6343-B8AF-4C7C6639C9F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19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ABC2DDB-F300-9341-86A2-8C433D3C5D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970338" y="0"/>
            <a:ext cx="3038475" cy="4619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8C7BFE-B490-4848-B655-CD6831BD5E35}" type="datetimeFigureOut">
              <a:rPr lang="en-US" smtClean="0"/>
              <a:t>2/18/2021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4714A3-40FF-C740-883D-B7E74CBB4D3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761413"/>
            <a:ext cx="3038475" cy="4619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BBCC46-AB82-C94E-89F7-425A92900E8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970338" y="8761413"/>
            <a:ext cx="3038475" cy="4619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849A70-4800-464B-BE25-54762398E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4260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277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277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B7DAF0-CE70-4A2E-96F6-2EE76DB413F5}" type="datetimeFigureOut">
              <a:rPr lang="en-US" smtClean="0"/>
              <a:t>2/18/2021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38188" y="1152525"/>
            <a:ext cx="5534025" cy="3113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38749"/>
            <a:ext cx="5608320" cy="363170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760607"/>
            <a:ext cx="3037840" cy="46276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760607"/>
            <a:ext cx="3037840" cy="46276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7201C4-EE5B-4861-8AD3-64A51E1883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2647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7201C4-EE5B-4861-8AD3-64A51E18839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0822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IDs and Descriptions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7201C4-EE5B-4861-8AD3-64A51E18839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7591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Can’t just sort by count and assume that the highest numbers are your best data</a:t>
            </a:r>
          </a:p>
          <a:p>
            <a:r>
              <a:rPr lang="en-US" dirty="0"/>
              <a:t>How can you get to best data? Context!</a:t>
            </a:r>
          </a:p>
          <a:p>
            <a:endParaRPr lang="en-US" dirty="0"/>
          </a:p>
          <a:p>
            <a:r>
              <a:rPr lang="en-US" dirty="0"/>
              <a:t>Referrals from labs are probably accidents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7201C4-EE5B-4861-8AD3-64A51E18839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0568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7201C4-EE5B-4861-8AD3-64A51E18839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9310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Medicare doesn’t pay for many births, or pediatrician visits</a:t>
            </a:r>
          </a:p>
          <a:p>
            <a:endParaRPr lang="en-US" dirty="0"/>
          </a:p>
          <a:p>
            <a:r>
              <a:rPr lang="en-US" dirty="0"/>
              <a:t>Most importantly, this is inferred by data, NOT ACTUAL EXPLICIT REFERRALS. You have to use the data to figure out which ones were probably explicit</a:t>
            </a:r>
          </a:p>
          <a:p>
            <a:endParaRPr lang="en-US" dirty="0"/>
          </a:p>
          <a:p>
            <a:r>
              <a:rPr lang="en-US" dirty="0"/>
              <a:t>All we have in the hop teaming data is ID, so let’s connect that to some names and addresses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7201C4-EE5B-4861-8AD3-64A51E18839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9833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7201C4-EE5B-4861-8AD3-64A51E18839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9314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7201C4-EE5B-4861-8AD3-64A51E18839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4890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7201C4-EE5B-4861-8AD3-64A51E18839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4912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7201C4-EE5B-4861-8AD3-64A51E18839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3376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Organization_Name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like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'%VANDERBILT%’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Business_Address_Line_1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like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'1211 Medical Center Dr%'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7201C4-EE5B-4861-8AD3-64A51E18839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54951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‘282N00000X’ Taxonomy Code is for </a:t>
            </a:r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General Acute Care Hospital</a:t>
            </a:r>
          </a:p>
          <a:p>
            <a:endParaRPr lang="en-US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The address for TriStar Centennial is 2300 Patterson St. </a:t>
            </a:r>
          </a:p>
          <a:p>
            <a:endParaRPr lang="en-US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Postal Code is 37203</a:t>
            </a:r>
          </a:p>
          <a:p>
            <a:endParaRPr lang="en-US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* Could combine NPIs and aggregate Hops. Just make sure to not only use NPI ‘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1932146032’</a:t>
            </a:r>
            <a:r>
              <a:rPr lang="en-US" dirty="0"/>
              <a:t>  or ‘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1841237948’.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7201C4-EE5B-4861-8AD3-64A51E18839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4935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07201C4-EE5B-4861-8AD3-64A51E18839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2813914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Can help with identifying greater Nashville area hospitals</a:t>
            </a:r>
          </a:p>
          <a:p>
            <a:endParaRPr lang="en-US" dirty="0"/>
          </a:p>
          <a:p>
            <a:r>
              <a:rPr lang="en-US" dirty="0"/>
              <a:t>Nashville CBSA includes Nashville, Murfreesboro</a:t>
            </a:r>
          </a:p>
          <a:p>
            <a:endParaRPr lang="en-US" dirty="0"/>
          </a:p>
          <a:p>
            <a:r>
              <a:rPr lang="en-US" dirty="0"/>
              <a:t>Will be used for Neo4j project to identify communities of providers (Michael Holloway will go into detail on this)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7201C4-EE5B-4861-8AD3-64A51E18839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54567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7201C4-EE5B-4861-8AD3-64A51E18839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59338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Filter from_npi to be entity type 1 and </a:t>
            </a:r>
            <a:r>
              <a:rPr lang="en-US" dirty="0" err="1"/>
              <a:t>to_npi</a:t>
            </a:r>
            <a:r>
              <a:rPr lang="en-US" dirty="0"/>
              <a:t> to be entity type 2.</a:t>
            </a:r>
          </a:p>
          <a:p>
            <a:endParaRPr lang="en-US" dirty="0"/>
          </a:p>
          <a:p>
            <a:r>
              <a:rPr lang="en-US" dirty="0"/>
              <a:t>We want to eliminate "accidental" referrals, so filter the hop teaming data so that the transaction_count is at least 50 and the </a:t>
            </a:r>
            <a:r>
              <a:rPr lang="en-US" dirty="0" err="1"/>
              <a:t>average_day_wait</a:t>
            </a:r>
            <a:r>
              <a:rPr lang="en-US" dirty="0"/>
              <a:t> is less than 50. </a:t>
            </a:r>
          </a:p>
          <a:p>
            <a:endParaRPr lang="en-US" dirty="0"/>
          </a:p>
          <a:p>
            <a:r>
              <a:rPr lang="en-US" dirty="0"/>
              <a:t>Competitor hospital referrals – target professionals that are sending significant volume to say TriStar Centennial Medical Center and NOT Vanderbilt already.</a:t>
            </a:r>
          </a:p>
          <a:p>
            <a:endParaRPr lang="en-US" dirty="0"/>
          </a:p>
          <a:p>
            <a:r>
              <a:rPr lang="en-US" dirty="0"/>
              <a:t>Orthopedic and Family Medicine specialties – if Vanderbilt wants to specifically increase referral volume from Orthopedic Surgery and Family Medicine doctors, who should they reach out to?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7201C4-EE5B-4861-8AD3-64A51E18839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63009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7201C4-EE5B-4861-8AD3-64A51E18839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51366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7201C4-EE5B-4861-8AD3-64A51E18839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4020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Outside work – farm, my house is more famous than I am (has its own Wikipedia page), writing a book, reading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7201C4-EE5B-4861-8AD3-64A51E18839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7943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7201C4-EE5B-4861-8AD3-64A51E18839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8828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Social graphs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7201C4-EE5B-4861-8AD3-64A51E18839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1978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Largest publicly available social graph</a:t>
            </a:r>
          </a:p>
          <a:p>
            <a:endParaRPr lang="en-US" dirty="0"/>
          </a:p>
          <a:p>
            <a:r>
              <a:rPr lang="en-US" dirty="0"/>
              <a:t>One difference is that our graph is actually directional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7201C4-EE5B-4861-8AD3-64A51E18839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1381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go through some examples, and what the data will look like</a:t>
            </a:r>
          </a:p>
          <a:p>
            <a:endParaRPr lang="en-US" dirty="0"/>
          </a:p>
          <a:p>
            <a:r>
              <a:rPr lang="en-US" dirty="0"/>
              <a:t>Pause here – who has questions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7201C4-EE5B-4861-8AD3-64A51E18839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9996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7201C4-EE5B-4861-8AD3-64A51E18839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6949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One office visit (Crane) actually resulted in two implied referrals, from both Smith and Jones</a:t>
            </a:r>
          </a:p>
          <a:p>
            <a:endParaRPr lang="en-US" dirty="0"/>
          </a:p>
          <a:p>
            <a:r>
              <a:rPr lang="en-US" dirty="0"/>
              <a:t>Any questions on what causes this data?</a:t>
            </a:r>
          </a:p>
          <a:p>
            <a:r>
              <a:rPr lang="en-US" dirty="0"/>
              <a:t>Let’s talk about the data we actually have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7201C4-EE5B-4861-8AD3-64A51E18839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1571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5A83781-3987-D34A-8876-23466A9B20F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18256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241E28-4032-DD4B-A367-9435720AC1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93675"/>
            <a:ext cx="10515600" cy="1325563"/>
          </a:xfrm>
        </p:spPr>
        <p:txBody>
          <a:bodyPr/>
          <a:lstStyle>
            <a:lvl1pPr algn="ctr"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C0FB1B-EE7D-5342-B1CC-D4F9A7ED2A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9299"/>
            <a:ext cx="10515600" cy="4291013"/>
          </a:xfrm>
        </p:spPr>
        <p:txBody>
          <a:bodyPr/>
          <a:lstStyle>
            <a:lvl1pPr>
              <a:defRPr>
                <a:solidFill>
                  <a:srgbClr val="0A1E56"/>
                </a:solidFill>
              </a:defRPr>
            </a:lvl1pPr>
            <a:lvl2pPr>
              <a:defRPr>
                <a:solidFill>
                  <a:srgbClr val="0A1E56"/>
                </a:solidFill>
              </a:defRPr>
            </a:lvl2pPr>
            <a:lvl3pPr>
              <a:defRPr>
                <a:solidFill>
                  <a:srgbClr val="0A1E56"/>
                </a:solidFill>
              </a:defRPr>
            </a:lvl3pPr>
            <a:lvl4pPr>
              <a:defRPr>
                <a:solidFill>
                  <a:srgbClr val="0A1E56"/>
                </a:solidFill>
              </a:defRPr>
            </a:lvl4pPr>
            <a:lvl5pPr>
              <a:defRPr>
                <a:solidFill>
                  <a:srgbClr val="0A1E56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4E7E5AE-9742-AB46-9F04-34AFF7AE4CA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9809" y="6300745"/>
            <a:ext cx="2180491" cy="369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9689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3A9E81D-49E0-4242-BFEE-04B6D290C3A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9844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239F457-4E15-E54F-8FDE-383C4C410F0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9809" y="6300745"/>
            <a:ext cx="2180491" cy="369472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39D3406B-8E6E-3C4A-9403-0F641F8A86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0273" y="193675"/>
            <a:ext cx="5978236" cy="1325563"/>
          </a:xfrm>
        </p:spPr>
        <p:txBody>
          <a:bodyPr/>
          <a:lstStyle>
            <a:lvl1pPr algn="l">
              <a:defRPr b="1">
                <a:solidFill>
                  <a:srgbClr val="00A6CE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4BBA4F7-7719-3845-B5FF-AA87C54287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0273" y="1958975"/>
            <a:ext cx="5978236" cy="4351338"/>
          </a:xfrm>
        </p:spPr>
        <p:txBody>
          <a:bodyPr/>
          <a:lstStyle>
            <a:lvl1pPr>
              <a:defRPr>
                <a:solidFill>
                  <a:srgbClr val="0A1E56"/>
                </a:solidFill>
              </a:defRPr>
            </a:lvl1pPr>
            <a:lvl2pPr>
              <a:defRPr>
                <a:solidFill>
                  <a:srgbClr val="0A1E56"/>
                </a:solidFill>
              </a:defRPr>
            </a:lvl2pPr>
            <a:lvl3pPr>
              <a:defRPr>
                <a:solidFill>
                  <a:srgbClr val="0A1E56"/>
                </a:solidFill>
              </a:defRPr>
            </a:lvl3pPr>
            <a:lvl4pPr>
              <a:defRPr>
                <a:solidFill>
                  <a:srgbClr val="0A1E56"/>
                </a:solidFill>
              </a:defRPr>
            </a:lvl4pPr>
            <a:lvl5pPr>
              <a:defRPr>
                <a:solidFill>
                  <a:srgbClr val="0A1E56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751546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7229253-B145-D341-BB96-4312F09ADB9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39D3406B-8E6E-3C4A-9403-0F641F8A86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193675"/>
            <a:ext cx="5978236" cy="1325563"/>
          </a:xfrm>
        </p:spPr>
        <p:txBody>
          <a:bodyPr/>
          <a:lstStyle>
            <a:lvl1pPr algn="l">
              <a:defRPr b="1">
                <a:solidFill>
                  <a:srgbClr val="00A6CE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4BBA4F7-7719-3845-B5FF-AA87C54287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958975"/>
            <a:ext cx="5978236" cy="4351338"/>
          </a:xfrm>
        </p:spPr>
        <p:txBody>
          <a:bodyPr/>
          <a:lstStyle>
            <a:lvl1pPr>
              <a:defRPr>
                <a:solidFill>
                  <a:srgbClr val="0A1E56"/>
                </a:solidFill>
              </a:defRPr>
            </a:lvl1pPr>
            <a:lvl2pPr>
              <a:defRPr>
                <a:solidFill>
                  <a:srgbClr val="0A1E56"/>
                </a:solidFill>
              </a:defRPr>
            </a:lvl2pPr>
            <a:lvl3pPr>
              <a:defRPr>
                <a:solidFill>
                  <a:srgbClr val="0A1E56"/>
                </a:solidFill>
              </a:defRPr>
            </a:lvl3pPr>
            <a:lvl4pPr>
              <a:defRPr>
                <a:solidFill>
                  <a:srgbClr val="0A1E56"/>
                </a:solidFill>
              </a:defRPr>
            </a:lvl4pPr>
            <a:lvl5pPr>
              <a:defRPr>
                <a:solidFill>
                  <a:srgbClr val="0A1E56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22BFD86-8D9F-0346-BFB1-E27162C4819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7027" y="6228996"/>
            <a:ext cx="2179081" cy="468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3539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F38F03-9221-674B-81B5-EF0AA71CE54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39D3406B-8E6E-3C4A-9403-0F641F8A86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193675"/>
            <a:ext cx="5978236" cy="1325563"/>
          </a:xfrm>
        </p:spPr>
        <p:txBody>
          <a:bodyPr/>
          <a:lstStyle>
            <a:lvl1pPr algn="l">
              <a:defRPr b="1">
                <a:solidFill>
                  <a:srgbClr val="00A6CE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4BBA4F7-7719-3845-B5FF-AA87C54287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958975"/>
            <a:ext cx="5978236" cy="4351338"/>
          </a:xfrm>
        </p:spPr>
        <p:txBody>
          <a:bodyPr/>
          <a:lstStyle>
            <a:lvl1pPr>
              <a:defRPr>
                <a:solidFill>
                  <a:srgbClr val="0A1E56"/>
                </a:solidFill>
              </a:defRPr>
            </a:lvl1pPr>
            <a:lvl2pPr>
              <a:defRPr>
                <a:solidFill>
                  <a:srgbClr val="0A1E56"/>
                </a:solidFill>
              </a:defRPr>
            </a:lvl2pPr>
            <a:lvl3pPr>
              <a:defRPr>
                <a:solidFill>
                  <a:srgbClr val="0A1E56"/>
                </a:solidFill>
              </a:defRPr>
            </a:lvl3pPr>
            <a:lvl4pPr>
              <a:defRPr>
                <a:solidFill>
                  <a:srgbClr val="0A1E56"/>
                </a:solidFill>
              </a:defRPr>
            </a:lvl4pPr>
            <a:lvl5pPr>
              <a:defRPr>
                <a:solidFill>
                  <a:srgbClr val="0A1E56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DD6F91C-7AD4-9B4A-990B-290BCDCFDB8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9809" y="6300745"/>
            <a:ext cx="2180491" cy="369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68395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052D281-A50D-8E42-8289-EBC7637FED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239F457-4E15-E54F-8FDE-383C4C410F0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9809" y="6300745"/>
            <a:ext cx="2180491" cy="369472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55934BE3-A421-8845-8891-B7F697563F7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0273" y="193675"/>
            <a:ext cx="5978236" cy="1325563"/>
          </a:xfrm>
        </p:spPr>
        <p:txBody>
          <a:bodyPr/>
          <a:lstStyle>
            <a:lvl1pPr algn="l">
              <a:defRPr b="1">
                <a:solidFill>
                  <a:srgbClr val="00A6CE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3F50E25-D9EA-FD44-9E6A-3E52CC8223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0273" y="1958975"/>
            <a:ext cx="5978236" cy="4351338"/>
          </a:xfrm>
        </p:spPr>
        <p:txBody>
          <a:bodyPr/>
          <a:lstStyle>
            <a:lvl1pPr>
              <a:defRPr>
                <a:solidFill>
                  <a:srgbClr val="0A1E56"/>
                </a:solidFill>
              </a:defRPr>
            </a:lvl1pPr>
            <a:lvl2pPr>
              <a:defRPr>
                <a:solidFill>
                  <a:srgbClr val="0A1E56"/>
                </a:solidFill>
              </a:defRPr>
            </a:lvl2pPr>
            <a:lvl3pPr>
              <a:defRPr>
                <a:solidFill>
                  <a:srgbClr val="0A1E56"/>
                </a:solidFill>
              </a:defRPr>
            </a:lvl3pPr>
            <a:lvl4pPr>
              <a:defRPr>
                <a:solidFill>
                  <a:srgbClr val="0A1E56"/>
                </a:solidFill>
              </a:defRPr>
            </a:lvl4pPr>
            <a:lvl5pPr>
              <a:defRPr>
                <a:solidFill>
                  <a:srgbClr val="0A1E56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271058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BBC97B5-19BF-4845-BBDA-15EE5B87856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9844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239F457-4E15-E54F-8FDE-383C4C410F0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9809" y="6300745"/>
            <a:ext cx="2180491" cy="369472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55934BE3-A421-8845-8891-B7F697563F7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0273" y="193675"/>
            <a:ext cx="5978236" cy="1325563"/>
          </a:xfrm>
        </p:spPr>
        <p:txBody>
          <a:bodyPr/>
          <a:lstStyle>
            <a:lvl1pPr algn="l">
              <a:defRPr b="1">
                <a:solidFill>
                  <a:srgbClr val="00A6CE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3F50E25-D9EA-FD44-9E6A-3E52CC8223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0273" y="1958975"/>
            <a:ext cx="5978236" cy="4351338"/>
          </a:xfrm>
        </p:spPr>
        <p:txBody>
          <a:bodyPr/>
          <a:lstStyle>
            <a:lvl1pPr>
              <a:defRPr>
                <a:solidFill>
                  <a:srgbClr val="0A1E56"/>
                </a:solidFill>
              </a:defRPr>
            </a:lvl1pPr>
            <a:lvl2pPr>
              <a:defRPr>
                <a:solidFill>
                  <a:srgbClr val="0A1E56"/>
                </a:solidFill>
              </a:defRPr>
            </a:lvl2pPr>
            <a:lvl3pPr>
              <a:defRPr>
                <a:solidFill>
                  <a:srgbClr val="0A1E56"/>
                </a:solidFill>
              </a:defRPr>
            </a:lvl3pPr>
            <a:lvl4pPr>
              <a:defRPr>
                <a:solidFill>
                  <a:srgbClr val="0A1E56"/>
                </a:solidFill>
              </a:defRPr>
            </a:lvl4pPr>
            <a:lvl5pPr>
              <a:defRPr>
                <a:solidFill>
                  <a:srgbClr val="0A1E56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578046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C757495-79A3-9548-B9B2-E0CB86A5A1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39D3406B-8E6E-3C4A-9403-0F641F8A86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193675"/>
            <a:ext cx="5978236" cy="1325563"/>
          </a:xfrm>
        </p:spPr>
        <p:txBody>
          <a:bodyPr/>
          <a:lstStyle>
            <a:lvl1pPr algn="l">
              <a:defRPr b="1">
                <a:solidFill>
                  <a:srgbClr val="00A6CE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4BBA4F7-7719-3845-B5FF-AA87C54287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958975"/>
            <a:ext cx="5978236" cy="4351338"/>
          </a:xfrm>
        </p:spPr>
        <p:txBody>
          <a:bodyPr/>
          <a:lstStyle>
            <a:lvl1pPr>
              <a:defRPr>
                <a:solidFill>
                  <a:srgbClr val="0A1E56"/>
                </a:solidFill>
              </a:defRPr>
            </a:lvl1pPr>
            <a:lvl2pPr>
              <a:defRPr>
                <a:solidFill>
                  <a:srgbClr val="0A1E56"/>
                </a:solidFill>
              </a:defRPr>
            </a:lvl2pPr>
            <a:lvl3pPr>
              <a:defRPr>
                <a:solidFill>
                  <a:srgbClr val="0A1E56"/>
                </a:solidFill>
              </a:defRPr>
            </a:lvl3pPr>
            <a:lvl4pPr>
              <a:defRPr>
                <a:solidFill>
                  <a:srgbClr val="0A1E56"/>
                </a:solidFill>
              </a:defRPr>
            </a:lvl4pPr>
            <a:lvl5pPr>
              <a:defRPr>
                <a:solidFill>
                  <a:srgbClr val="0A1E56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DD6F91C-7AD4-9B4A-990B-290BCDCFDB8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9809" y="6300745"/>
            <a:ext cx="2180491" cy="369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5393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CBFEB-2742-794F-88BA-8A0760CAA8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69231D-784B-444C-AFEA-EAEA653718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8151A0-57C2-BB4A-AD53-6DA99D6615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EB75EDA-F054-E545-BAA6-7E1D3E6BB16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9809" y="6300745"/>
            <a:ext cx="2180491" cy="369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99408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F611F4-6446-5B42-A5DC-1BD2A5EBD0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3269AF-922A-3942-B756-59A0AB934A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01ADE92-3F49-2C4C-AC64-06A27EDF985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9809" y="6300745"/>
            <a:ext cx="2180491" cy="369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30846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50AF7-5210-D943-8581-7760E675C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B71BD4-F173-5B47-BA14-2867A615FC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84E0C9-2C96-994D-9EBD-D236D64C2F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D83E8E-9FEF-1248-90D4-DD7FCFE18D1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658825A-063C-3C4D-B738-ED9954D19C1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4760FA1-9F6D-3641-8CA7-576C09D222F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9809" y="6300745"/>
            <a:ext cx="2180491" cy="369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24998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AB293-23A0-0843-B55F-A358288EED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612A93-F3B2-CD40-8ABE-64D4913E875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4FA4C9-F3DE-E84F-B895-E3DC6E71B9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D35AC81-7E60-DA44-A3E6-1D245CA3632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9809" y="6300745"/>
            <a:ext cx="2180491" cy="369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5340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7B8AC0C-35C0-564B-A2B6-3D2740003FC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9844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241E28-4032-DD4B-A367-9435720AC1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93675"/>
            <a:ext cx="10515600" cy="1325563"/>
          </a:xfrm>
        </p:spPr>
        <p:txBody>
          <a:bodyPr/>
          <a:lstStyle>
            <a:lvl1pPr algn="ctr">
              <a:defRPr b="1">
                <a:solidFill>
                  <a:srgbClr val="0A1E56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C0FB1B-EE7D-5342-B1CC-D4F9A7ED2A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89018"/>
            <a:ext cx="10515600" cy="415939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69C6D86-9921-EC4E-95E8-415A7A833BF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7027" y="6228996"/>
            <a:ext cx="2179081" cy="468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24477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59695B-1ABF-9240-BBBB-C9240910EF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14C3DDC-A403-844C-9A32-B7894B8AA8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CF00390-F7F3-BE48-A60E-8E6E116C23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9809" y="6300745"/>
            <a:ext cx="2180491" cy="369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6189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41E28-4032-DD4B-A367-9435720AC1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93675"/>
            <a:ext cx="10515600" cy="1325563"/>
          </a:xfrm>
        </p:spPr>
        <p:txBody>
          <a:bodyPr/>
          <a:lstStyle>
            <a:lvl1pPr algn="ctr">
              <a:defRPr b="1">
                <a:solidFill>
                  <a:srgbClr val="0A1E56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C0FB1B-EE7D-5342-B1CC-D4F9A7ED2A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58975"/>
            <a:ext cx="10515600" cy="4351338"/>
          </a:xfrm>
        </p:spPr>
        <p:txBody>
          <a:bodyPr/>
          <a:lstStyle>
            <a:lvl1pPr>
              <a:defRPr>
                <a:solidFill>
                  <a:srgbClr val="0A1E56"/>
                </a:solidFill>
              </a:defRPr>
            </a:lvl1pPr>
            <a:lvl2pPr>
              <a:defRPr>
                <a:solidFill>
                  <a:srgbClr val="0A1E56"/>
                </a:solidFill>
              </a:defRPr>
            </a:lvl2pPr>
            <a:lvl3pPr>
              <a:defRPr>
                <a:solidFill>
                  <a:srgbClr val="0A1E56"/>
                </a:solidFill>
              </a:defRPr>
            </a:lvl3pPr>
            <a:lvl4pPr>
              <a:defRPr>
                <a:solidFill>
                  <a:srgbClr val="0A1E56"/>
                </a:solidFill>
              </a:defRPr>
            </a:lvl4pPr>
            <a:lvl5pPr>
              <a:defRPr>
                <a:solidFill>
                  <a:srgbClr val="0A1E56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39F457-4E15-E54F-8FDE-383C4C410F0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9809" y="6300745"/>
            <a:ext cx="2180491" cy="369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9594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B667058-CFCA-D64D-96EC-59A6181D2C6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241E28-4032-DD4B-A367-9435720AC1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93675"/>
            <a:ext cx="10515600" cy="1325563"/>
          </a:xfrm>
        </p:spPr>
        <p:txBody>
          <a:bodyPr/>
          <a:lstStyle>
            <a:lvl1pPr algn="ctr"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C0FB1B-EE7D-5342-B1CC-D4F9A7ED2A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58975"/>
            <a:ext cx="10515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B1C1204-AC29-8147-AB81-29931165444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7027" y="6228996"/>
            <a:ext cx="2179081" cy="468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2793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BA8F8D7A-C37C-8E45-95F2-385DBE157FE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FB7D5D-97D5-9A49-90D3-B1EDC3A241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7038" y="987425"/>
            <a:ext cx="6172200" cy="4873625"/>
          </a:xfrm>
        </p:spPr>
        <p:txBody>
          <a:bodyPr/>
          <a:lstStyle>
            <a:lvl1pPr>
              <a:defRPr sz="3200">
                <a:solidFill>
                  <a:srgbClr val="0A1E56"/>
                </a:solidFill>
              </a:defRPr>
            </a:lvl1pPr>
            <a:lvl2pPr>
              <a:defRPr sz="2800">
                <a:solidFill>
                  <a:srgbClr val="0A1E56"/>
                </a:solidFill>
              </a:defRPr>
            </a:lvl2pPr>
            <a:lvl3pPr>
              <a:defRPr sz="2400">
                <a:solidFill>
                  <a:srgbClr val="0A1E56"/>
                </a:solidFill>
              </a:defRPr>
            </a:lvl3pPr>
            <a:lvl4pPr>
              <a:defRPr sz="2000">
                <a:solidFill>
                  <a:srgbClr val="0A1E56"/>
                </a:solidFill>
              </a:defRPr>
            </a:lvl4pPr>
            <a:lvl5pPr>
              <a:defRPr sz="2000">
                <a:solidFill>
                  <a:srgbClr val="0A1E56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9322BBE-6C4C-234C-B708-58E1949AE62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7027" y="6228996"/>
            <a:ext cx="2179081" cy="468756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6DFDDF8C-111B-554B-98FB-06E461C29C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9738" y="1865286"/>
            <a:ext cx="4132262" cy="1600200"/>
          </a:xfrm>
        </p:spPr>
        <p:txBody>
          <a:bodyPr anchor="b">
            <a:noAutofit/>
          </a:bodyPr>
          <a:lstStyle>
            <a:lvl1pPr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C02E70EF-98D5-8D4B-8D2C-3C29FD2740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39738" y="3465486"/>
            <a:ext cx="4132262" cy="1600200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753544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5B9A4F8-A3A7-BB4C-AC8E-7763807E3E5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FB733DB-94A0-2A48-879C-84077A681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9738" y="1865286"/>
            <a:ext cx="4132262" cy="1600200"/>
          </a:xfrm>
        </p:spPr>
        <p:txBody>
          <a:bodyPr anchor="b">
            <a:noAutofit/>
          </a:bodyPr>
          <a:lstStyle>
            <a:lvl1pPr>
              <a:defRPr sz="4400" b="1">
                <a:solidFill>
                  <a:srgbClr val="0A1E56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FB7D5D-97D5-9A49-90D3-B1EDC3A241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7038" y="987425"/>
            <a:ext cx="6172200" cy="4873625"/>
          </a:xfr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  <a:lvl2pPr>
              <a:defRPr sz="2800">
                <a:solidFill>
                  <a:schemeClr val="bg1"/>
                </a:solidFill>
              </a:defRPr>
            </a:lvl2pPr>
            <a:lvl3pPr>
              <a:defRPr sz="24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2415A4-5049-DB40-A5DD-8CDB460F4F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39738" y="3465486"/>
            <a:ext cx="4132262" cy="1600200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rgbClr val="0A1E56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9322BBE-6C4C-234C-B708-58E1949AE62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7027" y="6228996"/>
            <a:ext cx="2179081" cy="4687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08709FF-70B7-8D44-8B8B-B41FDD4D960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9809" y="6300745"/>
            <a:ext cx="2180491" cy="369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310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C413A16-A00C-1040-B71D-1C4C98A6875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-31472"/>
            <a:ext cx="12192001" cy="692094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D5B4C99-1F13-F140-A343-3F987B8850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8950" y="266840"/>
            <a:ext cx="8674100" cy="919162"/>
          </a:xfrm>
        </p:spPr>
        <p:txBody>
          <a:bodyPr anchor="b">
            <a:normAutofit/>
          </a:bodyPr>
          <a:lstStyle>
            <a:lvl1pPr algn="ctr">
              <a:defRPr sz="4400" b="1">
                <a:solidFill>
                  <a:srgbClr val="0A1E56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F8C126A-624A-7F41-A8F1-A624CFFEA6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58950" y="1903415"/>
            <a:ext cx="8674100" cy="4559298"/>
          </a:xfrm>
        </p:spPr>
        <p:txBody>
          <a:bodyPr/>
          <a:lstStyle>
            <a:lvl1pPr>
              <a:defRPr>
                <a:solidFill>
                  <a:srgbClr val="0A1E56"/>
                </a:solidFill>
              </a:defRPr>
            </a:lvl1pPr>
            <a:lvl2pPr>
              <a:defRPr>
                <a:solidFill>
                  <a:srgbClr val="0A1E56"/>
                </a:solidFill>
              </a:defRPr>
            </a:lvl2pPr>
            <a:lvl3pPr>
              <a:defRPr>
                <a:solidFill>
                  <a:srgbClr val="0A1E56"/>
                </a:solidFill>
              </a:defRPr>
            </a:lvl3pPr>
            <a:lvl4pPr>
              <a:defRPr>
                <a:solidFill>
                  <a:srgbClr val="0A1E56"/>
                </a:solidFill>
              </a:defRPr>
            </a:lvl4pPr>
            <a:lvl5pPr>
              <a:defRPr>
                <a:solidFill>
                  <a:srgbClr val="0A1E56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6154FD7-F478-7549-BFD6-C620DB1D368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05753" y="6387374"/>
            <a:ext cx="2180491" cy="369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5878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8DBCEE5A-C91F-2045-A1FD-74FBEEFA695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BF611F4-6446-5B42-A5DC-1BD2A5EBD0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54869"/>
            <a:ext cx="9144000" cy="1193800"/>
          </a:xfrm>
        </p:spPr>
        <p:txBody>
          <a:bodyPr anchor="b">
            <a:normAutofit/>
          </a:bodyPr>
          <a:lstStyle>
            <a:lvl1pPr algn="ctr">
              <a:defRPr sz="4400" b="1">
                <a:solidFill>
                  <a:srgbClr val="0A1E5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3EC2C14-1DD2-1A4A-9F1D-C6EAC83855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77479"/>
            <a:ext cx="10515600" cy="278523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D72FBEF-5141-0645-BCF0-FBE35C145EF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7027" y="6228996"/>
            <a:ext cx="2179081" cy="468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0111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F56E685-AF95-0145-8D3F-926783B9D2A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239F457-4E15-E54F-8FDE-383C4C410F0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9809" y="6300745"/>
            <a:ext cx="2180491" cy="369472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39D3406B-8E6E-3C4A-9403-0F641F8A86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0273" y="193675"/>
            <a:ext cx="5978236" cy="1325563"/>
          </a:xfrm>
        </p:spPr>
        <p:txBody>
          <a:bodyPr/>
          <a:lstStyle>
            <a:lvl1pPr algn="l">
              <a:defRPr b="1">
                <a:solidFill>
                  <a:srgbClr val="00A6CE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4BBA4F7-7719-3845-B5FF-AA87C54287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0273" y="1958975"/>
            <a:ext cx="5978236" cy="4351338"/>
          </a:xfrm>
        </p:spPr>
        <p:txBody>
          <a:bodyPr/>
          <a:lstStyle>
            <a:lvl1pPr>
              <a:defRPr>
                <a:solidFill>
                  <a:srgbClr val="0A1E56"/>
                </a:solidFill>
              </a:defRPr>
            </a:lvl1pPr>
            <a:lvl2pPr>
              <a:defRPr>
                <a:solidFill>
                  <a:srgbClr val="0A1E56"/>
                </a:solidFill>
              </a:defRPr>
            </a:lvl2pPr>
            <a:lvl3pPr>
              <a:defRPr>
                <a:solidFill>
                  <a:srgbClr val="0A1E56"/>
                </a:solidFill>
              </a:defRPr>
            </a:lvl3pPr>
            <a:lvl4pPr>
              <a:defRPr>
                <a:solidFill>
                  <a:srgbClr val="0A1E56"/>
                </a:solidFill>
              </a:defRPr>
            </a:lvl4pPr>
            <a:lvl5pPr>
              <a:defRPr>
                <a:solidFill>
                  <a:srgbClr val="0A1E56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263775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15C7166-D47B-C44F-91EA-F8F605195B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E411AC-347E-6E49-81DF-AD1FED00E3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7AB5A0-3738-DD4C-B52E-19905749E10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FA0E1F-C197-074D-A165-171993262E50}" type="datetimeFigureOut">
              <a:rPr lang="en-US" smtClean="0"/>
              <a:t>2/18/2021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DB8FD0-7D25-644C-B646-C56E014FAC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761F45-2FEC-D94C-BFAE-305B8A8138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05FC20-8DEB-CD40-999B-89C1C46744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0083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751" r:id="rId2"/>
    <p:sldLayoutId id="2147483750" r:id="rId3"/>
    <p:sldLayoutId id="2147483747" r:id="rId4"/>
    <p:sldLayoutId id="2147483670" r:id="rId5"/>
    <p:sldLayoutId id="2147483752" r:id="rId6"/>
    <p:sldLayoutId id="2147483665" r:id="rId7"/>
    <p:sldLayoutId id="2147483749" r:id="rId8"/>
    <p:sldLayoutId id="2147483753" r:id="rId9"/>
    <p:sldLayoutId id="2147483754" r:id="rId10"/>
    <p:sldLayoutId id="2147483755" r:id="rId11"/>
    <p:sldLayoutId id="2147483758" r:id="rId12"/>
    <p:sldLayoutId id="2147483757" r:id="rId13"/>
    <p:sldLayoutId id="2147483756" r:id="rId14"/>
    <p:sldLayoutId id="2147483759" r:id="rId15"/>
    <p:sldLayoutId id="2147483666" r:id="rId16"/>
    <p:sldLayoutId id="2147483663" r:id="rId17"/>
    <p:sldLayoutId id="2147483667" r:id="rId18"/>
    <p:sldLayoutId id="2147483671" r:id="rId19"/>
    <p:sldLayoutId id="2147483672" r:id="rId2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em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careset.com/datasets/hop-teaming/" TargetMode="External"/><Relationship Id="rId7" Type="http://schemas.openxmlformats.org/officeDocument/2006/relationships/hyperlink" Target="https://www.cms.gov/Medicare/Provider-Enrollment-and-Certification/MedicareProviderSupEnroll/Taxonomy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cms.gov/Regulations-and-Guidance/Administrative-Simplification/NationalProvIdentStand/Downloads/Data_Dissemination_File-Readme.pdf" TargetMode="External"/><Relationship Id="rId5" Type="http://schemas.openxmlformats.org/officeDocument/2006/relationships/hyperlink" Target="https://careset.com/rootnpigraph/" TargetMode="External"/><Relationship Id="rId4" Type="http://schemas.openxmlformats.org/officeDocument/2006/relationships/hyperlink" Target="https://careset.com/docgraph-hop-teaming/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careset.com/datasets/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huduser.gov/portal/datasets/usps_crosswalk.html" TargetMode="External"/><Relationship Id="rId5" Type="http://schemas.openxmlformats.org/officeDocument/2006/relationships/hyperlink" Target="https://data.cms.gov/Medicare-Enrollment/CROSSWALK-MEDICARE-PROVIDER-SUPPLIER-to-HEALTHCARE/j75i-rw8y" TargetMode="External"/><Relationship Id="rId4" Type="http://schemas.openxmlformats.org/officeDocument/2006/relationships/hyperlink" Target="http://download.cms.gov/nppes/NPI_Files.html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C2C284B-99F7-4C60-9070-BBE31E0594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Mikil Taylor</a:t>
            </a:r>
          </a:p>
          <a:p>
            <a:r>
              <a:rPr lang="en-US" dirty="0"/>
              <a:t>VP of Analytics @ Healthcare Bluebook</a:t>
            </a:r>
          </a:p>
          <a:p>
            <a:endParaRPr lang="en-US" dirty="0"/>
          </a:p>
          <a:p>
            <a:r>
              <a:rPr lang="en-US" dirty="0"/>
              <a:t>Charles Lindquist</a:t>
            </a:r>
          </a:p>
          <a:p>
            <a:r>
              <a:rPr lang="en-US" dirty="0"/>
              <a:t>Manager of Market Analytics @ Healthcare Bluebook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6766868-4874-490E-8F3B-98C5CA8756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9738" y="1865285"/>
            <a:ext cx="3839299" cy="3363663"/>
          </a:xfrm>
        </p:spPr>
        <p:txBody>
          <a:bodyPr/>
          <a:lstStyle/>
          <a:p>
            <a:r>
              <a:rPr lang="en-US" dirty="0"/>
              <a:t>Using Hop Teaming Data to Identify Referral Patterns</a:t>
            </a:r>
          </a:p>
        </p:txBody>
      </p:sp>
    </p:spTree>
    <p:extLst>
      <p:ext uri="{BB962C8B-B14F-4D97-AF65-F5344CB8AC3E}">
        <p14:creationId xmlns:p14="http://schemas.microsoft.com/office/powerpoint/2010/main" val="23053676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05CC6A-0A0E-4ABA-A955-4C8463C2B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Directional Patient Flows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F07F09-B8C6-448B-A3A4-664962ED6C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 doctors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5030570-BCC6-400A-B7C0-F90E20E16EB8}"/>
              </a:ext>
            </a:extLst>
          </p:cNvPr>
          <p:cNvSpPr/>
          <p:nvPr/>
        </p:nvSpPr>
        <p:spPr>
          <a:xfrm>
            <a:off x="6096000" y="3475405"/>
            <a:ext cx="1231605" cy="797442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Dr Smith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FEDAFE9-0020-47C9-95B5-C6D0ACA8652E}"/>
              </a:ext>
            </a:extLst>
          </p:cNvPr>
          <p:cNvSpPr/>
          <p:nvPr/>
        </p:nvSpPr>
        <p:spPr>
          <a:xfrm>
            <a:off x="6096001" y="5512870"/>
            <a:ext cx="1231605" cy="797442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Dr Jones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9FC8D35-98EF-4193-ABAF-8320F99A6C39}"/>
              </a:ext>
            </a:extLst>
          </p:cNvPr>
          <p:cNvSpPr/>
          <p:nvPr/>
        </p:nvSpPr>
        <p:spPr>
          <a:xfrm>
            <a:off x="1162054" y="3833214"/>
            <a:ext cx="1231605" cy="7974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John Doe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129CBC1-659D-44ED-BF14-5B33E828DABD}"/>
              </a:ext>
            </a:extLst>
          </p:cNvPr>
          <p:cNvCxnSpPr>
            <a:cxnSpLocks/>
            <a:stCxn id="6" idx="6"/>
            <a:endCxn id="4" idx="3"/>
          </p:cNvCxnSpPr>
          <p:nvPr/>
        </p:nvCxnSpPr>
        <p:spPr>
          <a:xfrm flipV="1">
            <a:off x="2393659" y="4156064"/>
            <a:ext cx="3882705" cy="758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B54DA10-B182-43BA-AD09-E7981D837220}"/>
              </a:ext>
            </a:extLst>
          </p:cNvPr>
          <p:cNvCxnSpPr>
            <a:cxnSpLocks/>
            <a:stCxn id="6" idx="5"/>
            <a:endCxn id="5" idx="2"/>
          </p:cNvCxnSpPr>
          <p:nvPr/>
        </p:nvCxnSpPr>
        <p:spPr>
          <a:xfrm>
            <a:off x="2213295" y="4513873"/>
            <a:ext cx="3882706" cy="13977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5236A960-24FC-4107-99C0-763424BFA0D0}"/>
              </a:ext>
            </a:extLst>
          </p:cNvPr>
          <p:cNvSpPr txBox="1"/>
          <p:nvPr/>
        </p:nvSpPr>
        <p:spPr>
          <a:xfrm>
            <a:off x="3946922" y="3850885"/>
            <a:ext cx="776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Jan 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D188BB2-6DD3-460A-A1D5-82B4DF94DB1E}"/>
              </a:ext>
            </a:extLst>
          </p:cNvPr>
          <p:cNvSpPr txBox="1"/>
          <p:nvPr/>
        </p:nvSpPr>
        <p:spPr>
          <a:xfrm>
            <a:off x="3611968" y="4727928"/>
            <a:ext cx="776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Jan 5</a:t>
            </a:r>
          </a:p>
        </p:txBody>
      </p:sp>
      <p:graphicFrame>
        <p:nvGraphicFramePr>
          <p:cNvPr id="40" name="Table 39">
            <a:extLst>
              <a:ext uri="{FF2B5EF4-FFF2-40B4-BE49-F238E27FC236}">
                <a16:creationId xmlns:a16="http://schemas.microsoft.com/office/drawing/2014/main" id="{D947E010-5A60-46EE-AB04-90DD050C301F}"/>
              </a:ext>
            </a:extLst>
          </p:cNvPr>
          <p:cNvGraphicFramePr>
            <a:graphicFrameLocks noGrp="1"/>
          </p:cNvGraphicFramePr>
          <p:nvPr/>
        </p:nvGraphicFramePr>
        <p:xfrm>
          <a:off x="7803855" y="2829556"/>
          <a:ext cx="4200645" cy="37742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0215">
                  <a:extLst>
                    <a:ext uri="{9D8B030D-6E8A-4147-A177-3AD203B41FA5}">
                      <a16:colId xmlns:a16="http://schemas.microsoft.com/office/drawing/2014/main" val="3180557795"/>
                    </a:ext>
                  </a:extLst>
                </a:gridCol>
                <a:gridCol w="1400215">
                  <a:extLst>
                    <a:ext uri="{9D8B030D-6E8A-4147-A177-3AD203B41FA5}">
                      <a16:colId xmlns:a16="http://schemas.microsoft.com/office/drawing/2014/main" val="539632919"/>
                    </a:ext>
                  </a:extLst>
                </a:gridCol>
                <a:gridCol w="1400215">
                  <a:extLst>
                    <a:ext uri="{9D8B030D-6E8A-4147-A177-3AD203B41FA5}">
                      <a16:colId xmlns:a16="http://schemas.microsoft.com/office/drawing/2014/main" val="4346148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First Doctor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Second Doctor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6553582"/>
                  </a:ext>
                </a:extLst>
              </a:tr>
              <a:tr h="522354">
                <a:tc>
                  <a:txBody>
                    <a:bodyPr/>
                    <a:lstStyle/>
                    <a:p>
                      <a:r>
                        <a:rPr lang="en-US" dirty="0"/>
                        <a:t>Dr Smith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Dr Jones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6549052"/>
                  </a:ext>
                </a:extLst>
              </a:tr>
              <a:tr h="522354">
                <a:tc>
                  <a:txBody>
                    <a:bodyPr/>
                    <a:lstStyle/>
                    <a:p>
                      <a:r>
                        <a:rPr lang="en-US" dirty="0"/>
                        <a:t>Dr Smith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Dr Crane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0589315"/>
                  </a:ext>
                </a:extLst>
              </a:tr>
              <a:tr h="522354">
                <a:tc>
                  <a:txBody>
                    <a:bodyPr/>
                    <a:lstStyle/>
                    <a:p>
                      <a:r>
                        <a:rPr lang="en-US" dirty="0"/>
                        <a:t>Dr Jones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Dr Smith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1986144"/>
                  </a:ext>
                </a:extLst>
              </a:tr>
              <a:tr h="522354">
                <a:tc>
                  <a:txBody>
                    <a:bodyPr/>
                    <a:lstStyle/>
                    <a:p>
                      <a:r>
                        <a:rPr lang="en-US" dirty="0"/>
                        <a:t>Dr Jones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Dr Crane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3806997"/>
                  </a:ext>
                </a:extLst>
              </a:tr>
              <a:tr h="522354">
                <a:tc>
                  <a:txBody>
                    <a:bodyPr/>
                    <a:lstStyle/>
                    <a:p>
                      <a:r>
                        <a:rPr lang="en-US" dirty="0"/>
                        <a:t>Dr Crane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Dr Jones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3663388"/>
                  </a:ext>
                </a:extLst>
              </a:tr>
              <a:tr h="522354">
                <a:tc>
                  <a:txBody>
                    <a:bodyPr/>
                    <a:lstStyle/>
                    <a:p>
                      <a:r>
                        <a:rPr lang="en-US" dirty="0"/>
                        <a:t>Dr Crane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Dr Smith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2704681"/>
                  </a:ext>
                </a:extLst>
              </a:tr>
            </a:tbl>
          </a:graphicData>
        </a:graphic>
      </p:graphicFrame>
      <p:sp>
        <p:nvSpPr>
          <p:cNvPr id="15" name="Oval 14">
            <a:extLst>
              <a:ext uri="{FF2B5EF4-FFF2-40B4-BE49-F238E27FC236}">
                <a16:creationId xmlns:a16="http://schemas.microsoft.com/office/drawing/2014/main" id="{AF809F3C-033F-4D91-9828-E931FEC66360}"/>
              </a:ext>
            </a:extLst>
          </p:cNvPr>
          <p:cNvSpPr/>
          <p:nvPr/>
        </p:nvSpPr>
        <p:spPr>
          <a:xfrm>
            <a:off x="6095999" y="2177902"/>
            <a:ext cx="1231605" cy="797442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Dr Crane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D703927-3564-4154-BFE0-F01631A68AE6}"/>
              </a:ext>
            </a:extLst>
          </p:cNvPr>
          <p:cNvCxnSpPr>
            <a:cxnSpLocks/>
            <a:stCxn id="6" idx="7"/>
            <a:endCxn id="15" idx="3"/>
          </p:cNvCxnSpPr>
          <p:nvPr/>
        </p:nvCxnSpPr>
        <p:spPr>
          <a:xfrm flipV="1">
            <a:off x="2213295" y="2858561"/>
            <a:ext cx="4063068" cy="10914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A1B9654C-705A-4CBF-8498-98A914379B4B}"/>
              </a:ext>
            </a:extLst>
          </p:cNvPr>
          <p:cNvSpPr txBox="1"/>
          <p:nvPr/>
        </p:nvSpPr>
        <p:spPr>
          <a:xfrm>
            <a:off x="3711233" y="2995229"/>
            <a:ext cx="1011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Jan 15</a:t>
            </a:r>
          </a:p>
        </p:txBody>
      </p:sp>
    </p:spTree>
    <p:extLst>
      <p:ext uri="{BB962C8B-B14F-4D97-AF65-F5344CB8AC3E}">
        <p14:creationId xmlns:p14="http://schemas.microsoft.com/office/powerpoint/2010/main" val="4084837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05CC6A-0A0E-4ABA-A955-4C8463C2B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Hop Teaming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F07F09-B8C6-448B-A3A4-664962ED6C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IDs</a:t>
            </a:r>
          </a:p>
          <a:p>
            <a:pPr lvl="1"/>
            <a:r>
              <a:rPr lang="en-US" dirty="0" err="1"/>
              <a:t>from_npi</a:t>
            </a:r>
            <a:endParaRPr lang="en-US" dirty="0"/>
          </a:p>
          <a:p>
            <a:pPr lvl="1"/>
            <a:r>
              <a:rPr lang="en-US" dirty="0" err="1"/>
              <a:t>to_npi</a:t>
            </a:r>
            <a:endParaRPr lang="en-US" dirty="0"/>
          </a:p>
          <a:p>
            <a:r>
              <a:rPr lang="en-US" dirty="0"/>
              <a:t>Description</a:t>
            </a:r>
          </a:p>
          <a:p>
            <a:pPr lvl="1"/>
            <a:r>
              <a:rPr lang="en-US" dirty="0" err="1"/>
              <a:t>patient_count</a:t>
            </a:r>
            <a:endParaRPr lang="en-US" dirty="0"/>
          </a:p>
          <a:p>
            <a:pPr lvl="1"/>
            <a:r>
              <a:rPr lang="en-US" dirty="0" err="1"/>
              <a:t>transaction_count</a:t>
            </a:r>
            <a:endParaRPr lang="en-US" dirty="0"/>
          </a:p>
          <a:p>
            <a:pPr lvl="1"/>
            <a:r>
              <a:rPr lang="en-US" dirty="0" err="1"/>
              <a:t>average_day_wait</a:t>
            </a:r>
            <a:endParaRPr lang="en-US" dirty="0"/>
          </a:p>
          <a:p>
            <a:pPr lvl="1"/>
            <a:r>
              <a:rPr lang="en-US" dirty="0" err="1"/>
              <a:t>std_day_wait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8265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05CC6A-0A0E-4ABA-A955-4C8463C2B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F07F09-B8C6-448B-A3A4-664962ED6C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Lower patient counts generally reflect “unintentional” referrals</a:t>
            </a:r>
          </a:p>
          <a:p>
            <a:r>
              <a:rPr lang="en-US" dirty="0"/>
              <a:t>Highest patient counts frequently represent interactions with bulk providers</a:t>
            </a:r>
          </a:p>
          <a:p>
            <a:pPr lvl="1"/>
            <a:r>
              <a:rPr lang="en-US" dirty="0"/>
              <a:t>Labs, Hospitals, </a:t>
            </a:r>
            <a:r>
              <a:rPr lang="en-US" dirty="0" err="1"/>
              <a:t>etc</a:t>
            </a:r>
            <a:endParaRPr lang="en-US" dirty="0"/>
          </a:p>
          <a:p>
            <a:r>
              <a:rPr lang="en-US" dirty="0"/>
              <a:t>Comparing specialties of both NPIs is a wonderful way to cut through noise</a:t>
            </a:r>
          </a:p>
          <a:p>
            <a:pPr lvl="1"/>
            <a:r>
              <a:rPr lang="en-US" dirty="0"/>
              <a:t>Orthopedists to Hospitals</a:t>
            </a:r>
          </a:p>
          <a:p>
            <a:pPr lvl="1"/>
            <a:r>
              <a:rPr lang="en-US" dirty="0"/>
              <a:t>All MDs to Radiology Centers</a:t>
            </a:r>
          </a:p>
          <a:p>
            <a:pPr lvl="1"/>
            <a:r>
              <a:rPr lang="en-US" dirty="0"/>
              <a:t>Where MDs order their labs</a:t>
            </a:r>
          </a:p>
          <a:p>
            <a:r>
              <a:rPr lang="en-US" dirty="0"/>
              <a:t>Some specialties are unlikely to refer out</a:t>
            </a:r>
          </a:p>
          <a:p>
            <a:pPr lvl="1"/>
            <a:r>
              <a:rPr lang="en-US" dirty="0"/>
              <a:t>Lab facilities may have little to no influence on where patient goes next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219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05CC6A-0A0E-4ABA-A955-4C8463C2B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Tips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F07F09-B8C6-448B-A3A4-664962ED6C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High average day wait generally reflects “unintentional” referrals</a:t>
            </a:r>
          </a:p>
          <a:p>
            <a:r>
              <a:rPr lang="en-US" dirty="0"/>
              <a:t>Low average day wait often reflects tightly integrated orgs</a:t>
            </a:r>
          </a:p>
          <a:p>
            <a:pPr lvl="1"/>
            <a:r>
              <a:rPr lang="en-US" dirty="0"/>
              <a:t>ER Physician and Hospital</a:t>
            </a:r>
          </a:p>
          <a:p>
            <a:r>
              <a:rPr lang="en-US" dirty="0"/>
              <a:t>Read the documentation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7317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05CC6A-0A0E-4ABA-A955-4C8463C2B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Caveats and Limitations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F07F09-B8C6-448B-A3A4-664962ED6C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Derived from Medicare data</a:t>
            </a:r>
          </a:p>
          <a:p>
            <a:pPr lvl="1"/>
            <a:r>
              <a:rPr lang="en-US" dirty="0"/>
              <a:t>Consider who and what Medicare covers (and doesn’t cover)</a:t>
            </a:r>
          </a:p>
          <a:p>
            <a:r>
              <a:rPr lang="en-US" dirty="0"/>
              <a:t>CMS (Center for Medicare &amp; Medicaid Services) Privacy Policy</a:t>
            </a:r>
          </a:p>
          <a:p>
            <a:pPr lvl="1"/>
            <a:r>
              <a:rPr lang="en-US" dirty="0"/>
              <a:t>Any relationship with fewer than 11 different patients is suppressed</a:t>
            </a:r>
          </a:p>
          <a:p>
            <a:r>
              <a:rPr lang="en-US" dirty="0"/>
              <a:t>Inferred referrals, not explicit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7142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C2C284B-99F7-4C60-9070-BBE31E0594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6766868-4874-490E-8F3B-98C5CA8756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NPI &amp; NPPES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743311-9CCF-445E-99A3-0866AD64D52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4644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E11817-B8AC-407B-9111-80B0A30BBD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an NPI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BACEE7-0BEE-463D-A34B-703E760648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National Provider Identifier</a:t>
            </a:r>
          </a:p>
          <a:p>
            <a:r>
              <a:rPr lang="en-US" dirty="0"/>
              <a:t>10 digit unique number assigned to both individuals and organizations</a:t>
            </a:r>
          </a:p>
          <a:p>
            <a:r>
              <a:rPr lang="en-US" dirty="0"/>
              <a:t>Mandatory for all bills to Medicare</a:t>
            </a:r>
          </a:p>
          <a:p>
            <a:r>
              <a:rPr lang="en-US" dirty="0"/>
              <a:t>Freely available data set from CMS (Center for Medicare Services)</a:t>
            </a:r>
          </a:p>
          <a:p>
            <a:r>
              <a:rPr lang="en-US" dirty="0"/>
              <a:t>Best “key” value to use for most providers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5411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E11817-B8AC-407B-9111-80B0A30BBD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NPI fields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BACEE7-0BEE-463D-A34B-703E760648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Entity Type</a:t>
            </a:r>
          </a:p>
          <a:p>
            <a:pPr lvl="1"/>
            <a:r>
              <a:rPr lang="en-US" dirty="0"/>
              <a:t>1 = Provider (doctors, nurses,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2 = Facility (Hospitals, Urgent Care, Doctor Offices)</a:t>
            </a:r>
          </a:p>
          <a:p>
            <a:r>
              <a:rPr lang="en-US" dirty="0"/>
              <a:t>Name</a:t>
            </a:r>
          </a:p>
          <a:p>
            <a:pPr lvl="1"/>
            <a:r>
              <a:rPr lang="en-US" dirty="0"/>
              <a:t>First/Last </a:t>
            </a:r>
            <a:r>
              <a:rPr lang="en-US" dirty="0" err="1"/>
              <a:t>etc</a:t>
            </a:r>
            <a:endParaRPr lang="en-US" dirty="0"/>
          </a:p>
          <a:p>
            <a:pPr lvl="1"/>
            <a:r>
              <a:rPr lang="en-US" dirty="0"/>
              <a:t>Organization/Other Organization Name</a:t>
            </a:r>
          </a:p>
          <a:p>
            <a:r>
              <a:rPr lang="en-US" dirty="0"/>
              <a:t>Address</a:t>
            </a:r>
          </a:p>
          <a:p>
            <a:pPr lvl="1"/>
            <a:r>
              <a:rPr lang="en-US" dirty="0"/>
              <a:t>Business Practice Location (not mailing)</a:t>
            </a:r>
          </a:p>
          <a:p>
            <a:r>
              <a:rPr lang="en-US" dirty="0"/>
              <a:t>Taxonomy Code</a:t>
            </a:r>
          </a:p>
          <a:p>
            <a:pPr lvl="1"/>
            <a:r>
              <a:rPr lang="en-US" dirty="0"/>
              <a:t>Up to 15</a:t>
            </a:r>
          </a:p>
          <a:p>
            <a:pPr lvl="1"/>
            <a:r>
              <a:rPr lang="en-US" dirty="0"/>
              <a:t>Use Primary Switch = Y – not always in spot 1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3221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E11817-B8AC-407B-9111-80B0A30BBD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Caveats and Limitations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BACEE7-0BEE-463D-A34B-703E760648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Little to no QA or Validation</a:t>
            </a:r>
          </a:p>
          <a:p>
            <a:pPr lvl="1"/>
            <a:r>
              <a:rPr lang="en-US" dirty="0"/>
              <a:t>Zero incentive to keep accurate or up to date</a:t>
            </a:r>
          </a:p>
          <a:p>
            <a:pPr lvl="1"/>
            <a:r>
              <a:rPr lang="en-US" dirty="0"/>
              <a:t>Old addresses, retired doctors, incorrect specialties, home phones, </a:t>
            </a:r>
            <a:r>
              <a:rPr lang="en-US" dirty="0" err="1"/>
              <a:t>etc</a:t>
            </a:r>
            <a:endParaRPr lang="en-US" dirty="0"/>
          </a:p>
          <a:p>
            <a:r>
              <a:rPr lang="en-US" dirty="0"/>
              <a:t>Little to no standardization</a:t>
            </a:r>
          </a:p>
          <a:p>
            <a:pPr lvl="1"/>
            <a:r>
              <a:rPr lang="en-US" dirty="0"/>
              <a:t>Provider Credential Text contains “MD” and “M.D.”</a:t>
            </a:r>
          </a:p>
          <a:p>
            <a:r>
              <a:rPr lang="en-US" dirty="0"/>
              <a:t>Physicians are required to have only one NPI</a:t>
            </a:r>
          </a:p>
          <a:p>
            <a:pPr lvl="1"/>
            <a:r>
              <a:rPr lang="en-US" dirty="0"/>
              <a:t>Some have an additional NPI for their office</a:t>
            </a:r>
          </a:p>
          <a:p>
            <a:r>
              <a:rPr lang="en-US" dirty="0"/>
              <a:t>Facilities can have multiple NPIs</a:t>
            </a:r>
          </a:p>
          <a:p>
            <a:pPr lvl="1"/>
            <a:r>
              <a:rPr lang="en-US" dirty="0"/>
              <a:t>Hospitals frequently do this</a:t>
            </a:r>
          </a:p>
          <a:p>
            <a:r>
              <a:rPr lang="en-US" dirty="0"/>
              <a:t>Facilities can use one NPI for multiple locations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9157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C2C284B-99F7-4C60-9070-BBE31E0594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6766868-4874-490E-8F3B-98C5CA8756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Useful Datasets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743311-9CCF-445E-99A3-0866AD64D52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1012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3B722F8-C686-C342-BE64-84ED800F2A9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179358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986BBF45-2D99-D544-A443-FE21072A4418}"/>
              </a:ext>
            </a:extLst>
          </p:cNvPr>
          <p:cNvSpPr txBox="1">
            <a:spLocks/>
          </p:cNvSpPr>
          <p:nvPr/>
        </p:nvSpPr>
        <p:spPr>
          <a:xfrm>
            <a:off x="644808" y="119920"/>
            <a:ext cx="11558587" cy="1243013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AGENDA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FB3EABE-EABA-2A4D-A257-C5C2630904E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60929" y="388866"/>
            <a:ext cx="492387" cy="63046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6D7BD7A-499E-49B6-9AEE-4D8005A42882}"/>
              </a:ext>
            </a:extLst>
          </p:cNvPr>
          <p:cNvSpPr txBox="1"/>
          <p:nvPr/>
        </p:nvSpPr>
        <p:spPr>
          <a:xfrm>
            <a:off x="550538" y="2011544"/>
            <a:ext cx="6249369" cy="41788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59436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A1E56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Introduction &amp; Background</a:t>
            </a:r>
          </a:p>
          <a:p>
            <a:pPr marL="285750" marR="0" lvl="0" indent="-285750" algn="l" defTabSz="59436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A1E56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285750" marR="0" lvl="0" indent="-285750" algn="l" defTabSz="59436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A1E56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Hop Teaming Dataset</a:t>
            </a:r>
          </a:p>
          <a:p>
            <a:pPr marL="285750" marR="0" lvl="0" indent="-285750" algn="l" defTabSz="59436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A1E56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285750" marR="0" lvl="0" indent="-285750" algn="l" defTabSz="59436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A1E56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NPIs and NPPES</a:t>
            </a:r>
          </a:p>
          <a:p>
            <a:pPr marL="285750" marR="0" lvl="0" indent="-285750" algn="l" defTabSz="59436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A1E56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285750" marR="0" lvl="0" indent="-285750" algn="l" defTabSz="59436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A1E56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Other Potentially Useful Datasets</a:t>
            </a:r>
          </a:p>
          <a:p>
            <a:pPr marL="285750" marR="0" lvl="0" indent="-285750" algn="l" defTabSz="59436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A1E56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285750" marR="0" lvl="0" indent="-285750" algn="l" defTabSz="59436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A1E56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1126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E11817-B8AC-407B-9111-80B0A30BBD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Taxonomy Codes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BACEE7-0BEE-463D-A34B-703E760648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ID for different specialties</a:t>
            </a:r>
          </a:p>
          <a:p>
            <a:r>
              <a:rPr lang="en-US" dirty="0"/>
              <a:t>Crosswalk to specialty name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1445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DA588-C76D-404B-9030-1ECD03523E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Hospital Taxonomy Example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AD7D415-948F-415E-9729-2D59603454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83921" y="2081516"/>
            <a:ext cx="8624158" cy="3362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1810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DA588-C76D-404B-9030-1ECD03523E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Hospital Dupe NPI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24C708-06F0-4551-AA18-20413C0682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NPPES, there are 3 NPI results with below parameters (Trying to find NPI to use for TriStar Centennial Medical Center):</a:t>
            </a:r>
          </a:p>
          <a:p>
            <a:pPr lvl="1"/>
            <a:r>
              <a:rPr lang="en-US" dirty="0"/>
              <a:t>Taxonomy_1 = ‘282N00000X’ and Primary_Taxonomy_Switch_1 = ‘Y’</a:t>
            </a:r>
          </a:p>
          <a:p>
            <a:pPr lvl="1"/>
            <a:r>
              <a:rPr lang="en-US" dirty="0"/>
              <a:t>Business_Address_Line_1 = ‘2300 PATTERSON ST’</a:t>
            </a:r>
            <a:br>
              <a:rPr lang="en-US" dirty="0"/>
            </a:b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AB0B6BE-F31E-44E5-B755-87FD8C9323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933581"/>
            <a:ext cx="10169769" cy="1220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2886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E11817-B8AC-407B-9111-80B0A30BBD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CBSA Codes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BACEE7-0BEE-463D-A34B-703E760648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Core-Based Statistical Area</a:t>
            </a:r>
          </a:p>
          <a:p>
            <a:r>
              <a:rPr lang="en-US" dirty="0"/>
              <a:t>Groups zip codes into a Micropolitan/Metropolitan area </a:t>
            </a:r>
          </a:p>
          <a:p>
            <a:r>
              <a:rPr lang="en-US" dirty="0"/>
              <a:t>34980 is the CBSA for greater Nashville metro</a:t>
            </a:r>
          </a:p>
          <a:p>
            <a:pPr lvl="1"/>
            <a:r>
              <a:rPr lang="en-US" dirty="0"/>
              <a:t>~150 zip codes make up Nashville CBSA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5562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E11817-B8AC-407B-9111-80B0A30BBD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Data.cms.gov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BACEE7-0BEE-463D-A34B-703E760648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 exploring!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3975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E11817-B8AC-407B-9111-80B0A30BBD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BACEE7-0BEE-463D-A34B-703E760648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lvl="0" indent="-514350">
              <a:buFont typeface="+mj-lt"/>
              <a:buAutoNum type="arabicPeriod"/>
            </a:pPr>
            <a:r>
              <a:rPr lang="en-US" dirty="0"/>
              <a:t>Build referral profile of professionals referring to Nashville area Hospitals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US" dirty="0"/>
              <a:t>Identify which professionals Vanderbilt should approach to bring in more volume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Competitor hospital referrals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Orthopedic and Family Medicine specialties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Use Neo4j to identify communities of providers in Nashville CBSA</a:t>
            </a:r>
          </a:p>
        </p:txBody>
      </p:sp>
    </p:spTree>
    <p:extLst>
      <p:ext uri="{BB962C8B-B14F-4D97-AF65-F5344CB8AC3E}">
        <p14:creationId xmlns:p14="http://schemas.microsoft.com/office/powerpoint/2010/main" val="273416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4DF3C7F-ADBD-F54E-AC87-1C1646FD690A}"/>
              </a:ext>
            </a:extLst>
          </p:cNvPr>
          <p:cNvSpPr txBox="1">
            <a:spLocks/>
          </p:cNvSpPr>
          <p:nvPr/>
        </p:nvSpPr>
        <p:spPr>
          <a:xfrm>
            <a:off x="758509" y="-388309"/>
            <a:ext cx="10724653" cy="4853983"/>
          </a:xfrm>
          <a:prstGeom prst="rect">
            <a:avLst/>
          </a:prstGeom>
        </p:spPr>
        <p:txBody>
          <a:bodyPr vert="horz"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Courier New"/>
              <a:buChar char="o"/>
              <a:defRPr sz="2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Courier New"/>
              <a:buChar char="o"/>
              <a:defRPr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Courier New"/>
              <a:buChar char="o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Courier New"/>
              <a:buChar char="o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Courier New"/>
              <a:buChar char="o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594360">
              <a:buNone/>
            </a:pPr>
            <a:r>
              <a:rPr lang="en-US" sz="49600" b="1" spc="650" dirty="0">
                <a:solidFill>
                  <a:schemeClr val="bg1">
                    <a:alpha val="29000"/>
                  </a:schemeClr>
                </a:solidFill>
              </a:rPr>
              <a:t>?</a:t>
            </a:r>
            <a:endParaRPr lang="en-US" sz="59500" dirty="0">
              <a:solidFill>
                <a:schemeClr val="bg1">
                  <a:alpha val="29000"/>
                </a:schemeClr>
              </a:solidFill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FA54A0E-9EAF-CF42-B16A-8D390AFFAAD8}"/>
              </a:ext>
            </a:extLst>
          </p:cNvPr>
          <p:cNvSpPr txBox="1">
            <a:spLocks/>
          </p:cNvSpPr>
          <p:nvPr/>
        </p:nvSpPr>
        <p:spPr>
          <a:xfrm>
            <a:off x="758510" y="2461217"/>
            <a:ext cx="10724653" cy="1684676"/>
          </a:xfrm>
          <a:prstGeom prst="rect">
            <a:avLst/>
          </a:prstGeom>
        </p:spPr>
        <p:txBody>
          <a:bodyPr vert="horz"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Courier New"/>
              <a:buChar char="o"/>
              <a:defRPr sz="2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Courier New"/>
              <a:buChar char="o"/>
              <a:defRPr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Courier New"/>
              <a:buChar char="o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Courier New"/>
              <a:buChar char="o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Courier New"/>
              <a:buChar char="o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594360">
              <a:buNone/>
            </a:pPr>
            <a:r>
              <a:rPr lang="en-US" sz="9600" b="1" dirty="0">
                <a:solidFill>
                  <a:schemeClr val="bg1"/>
                </a:solidFill>
              </a:rPr>
              <a:t>QUESTIONS</a:t>
            </a:r>
            <a:endParaRPr lang="en-US" sz="115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14087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C2C284B-99F7-4C60-9070-BBE31E0594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6766868-4874-490E-8F3B-98C5CA8756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743311-9CCF-445E-99A3-0866AD64D52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1562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05CC6A-0A0E-4ABA-A955-4C8463C2B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Documentation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F07F09-B8C6-448B-A3A4-664962ED6C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Hop Teaming (in order of relevance)</a:t>
            </a:r>
          </a:p>
          <a:p>
            <a:pPr lvl="1"/>
            <a:r>
              <a:rPr lang="en-US" dirty="0">
                <a:hlinkClick r:id="rId3"/>
              </a:rPr>
              <a:t>https://careset.com/datasets/hop-teaming/</a:t>
            </a:r>
            <a:endParaRPr lang="en-US" dirty="0"/>
          </a:p>
          <a:p>
            <a:pPr lvl="1"/>
            <a:r>
              <a:rPr lang="en-US" dirty="0">
                <a:hlinkClick r:id="rId4"/>
              </a:rPr>
              <a:t>https://careset.com/docgraph-hop-teaming/</a:t>
            </a:r>
            <a:endParaRPr lang="en-US" dirty="0"/>
          </a:p>
          <a:p>
            <a:pPr lvl="1"/>
            <a:r>
              <a:rPr lang="en-US" dirty="0">
                <a:hlinkClick r:id="rId5"/>
              </a:rPr>
              <a:t>https://careset.com/rootnpigraph/</a:t>
            </a:r>
            <a:endParaRPr lang="en-US" dirty="0"/>
          </a:p>
          <a:p>
            <a:r>
              <a:rPr lang="en-US" dirty="0"/>
              <a:t>NPPES</a:t>
            </a:r>
          </a:p>
          <a:p>
            <a:pPr lvl="1"/>
            <a:r>
              <a:rPr lang="en-US" dirty="0">
                <a:hlinkClick r:id="rId6"/>
              </a:rPr>
              <a:t>https://www.cms.gov/Regulations-and-Guidance/Administrative-Simplification/NationalProvIdentStand/Downloads/Data_Dissemination_File-Readme.pdf</a:t>
            </a:r>
            <a:endParaRPr lang="en-US" dirty="0"/>
          </a:p>
          <a:p>
            <a:r>
              <a:rPr lang="en-US" dirty="0"/>
              <a:t>Taxonomy Code</a:t>
            </a:r>
          </a:p>
          <a:p>
            <a:pPr lvl="1"/>
            <a:r>
              <a:rPr lang="en-US" dirty="0">
                <a:hlinkClick r:id="rId7"/>
              </a:rPr>
              <a:t>https://www.cms.gov/Medicare/Provider-Enrollment-and-Certification/MedicareProviderSupEnroll/Taxonomy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33043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05CC6A-0A0E-4ABA-A955-4C8463C2B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F07F09-B8C6-448B-A3A4-664962ED6C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/>
              <a:t>DocGraph</a:t>
            </a:r>
            <a:r>
              <a:rPr lang="en-US" dirty="0"/>
              <a:t> Hop Teaming</a:t>
            </a:r>
          </a:p>
          <a:p>
            <a:pPr lvl="1"/>
            <a:r>
              <a:rPr lang="en-US" dirty="0">
                <a:hlinkClick r:id="rId3"/>
              </a:rPr>
              <a:t>https://careset.com/datasets/</a:t>
            </a:r>
            <a:endParaRPr lang="en-US" dirty="0"/>
          </a:p>
          <a:p>
            <a:r>
              <a:rPr lang="en-US" dirty="0"/>
              <a:t>NPPES</a:t>
            </a:r>
          </a:p>
          <a:p>
            <a:pPr lvl="1"/>
            <a:r>
              <a:rPr lang="en-US" dirty="0">
                <a:hlinkClick r:id="rId4"/>
              </a:rPr>
              <a:t>http://download.cms.gov/nppes/NPI_Files.html</a:t>
            </a:r>
            <a:endParaRPr lang="en-US" dirty="0"/>
          </a:p>
          <a:p>
            <a:r>
              <a:rPr lang="en-US" dirty="0"/>
              <a:t>Taxonomy</a:t>
            </a:r>
          </a:p>
          <a:p>
            <a:pPr lvl="1"/>
            <a:r>
              <a:rPr lang="en-US" dirty="0">
                <a:hlinkClick r:id="rId5"/>
              </a:rPr>
              <a:t>https://data.cms.gov/Medicare-Enrollment/CROSSWALK-MEDICARE-PROVIDER-SUPPLIER-to-HEALTHCARE/j75i-rw8y</a:t>
            </a:r>
            <a:endParaRPr lang="en-US" dirty="0"/>
          </a:p>
          <a:p>
            <a:r>
              <a:rPr lang="en-US" dirty="0"/>
              <a:t>CBSAs</a:t>
            </a:r>
          </a:p>
          <a:p>
            <a:pPr lvl="1"/>
            <a:r>
              <a:rPr lang="en-US" dirty="0">
                <a:hlinkClick r:id="rId6"/>
              </a:rPr>
              <a:t>https://www.huduser.gov/portal/datasets/usps_crosswalk.html</a:t>
            </a:r>
            <a:endParaRPr lang="en-US" dirty="0"/>
          </a:p>
          <a:p>
            <a:r>
              <a:rPr lang="en-US" dirty="0"/>
              <a:t>Other</a:t>
            </a:r>
          </a:p>
          <a:p>
            <a:pPr lvl="1"/>
            <a:r>
              <a:rPr lang="en-US" dirty="0"/>
              <a:t>Data.CMS.gov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00850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05CC6A-0A0E-4ABA-A955-4C8463C2B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F07F09-B8C6-448B-A3A4-664962ED6C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4557" y="2019297"/>
            <a:ext cx="5257800" cy="429101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Mikil</a:t>
            </a:r>
          </a:p>
          <a:p>
            <a:r>
              <a:rPr lang="en-US" dirty="0"/>
              <a:t>Nashville Native</a:t>
            </a:r>
          </a:p>
          <a:p>
            <a:r>
              <a:rPr lang="en-US" dirty="0"/>
              <a:t>Recovering Actuary</a:t>
            </a:r>
          </a:p>
          <a:p>
            <a:r>
              <a:rPr lang="en-US" dirty="0"/>
              <a:t>At Healthcare Bluebook since 2012</a:t>
            </a:r>
          </a:p>
          <a:p>
            <a:r>
              <a:rPr lang="en-US" dirty="0"/>
              <a:t>Outside of work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8F9776D-DA92-47DA-AFBC-3084D9431A86}"/>
              </a:ext>
            </a:extLst>
          </p:cNvPr>
          <p:cNvSpPr txBox="1">
            <a:spLocks/>
          </p:cNvSpPr>
          <p:nvPr/>
        </p:nvSpPr>
        <p:spPr>
          <a:xfrm>
            <a:off x="6378526" y="2019298"/>
            <a:ext cx="5257800" cy="42910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0A1E56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A1E5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A1E56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A1E56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A1E5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Charles</a:t>
            </a:r>
          </a:p>
          <a:p>
            <a:r>
              <a:rPr lang="en-US" dirty="0"/>
              <a:t>Grew up in Atlanta </a:t>
            </a:r>
          </a:p>
          <a:p>
            <a:r>
              <a:rPr lang="en-US" dirty="0"/>
              <a:t>Avoided becoming an Actuary</a:t>
            </a:r>
          </a:p>
          <a:p>
            <a:r>
              <a:rPr lang="en-US" dirty="0"/>
              <a:t>At Healthcare Bluebook since 2014</a:t>
            </a:r>
          </a:p>
          <a:p>
            <a:r>
              <a:rPr lang="en-US" dirty="0"/>
              <a:t>Outside of work</a:t>
            </a:r>
          </a:p>
        </p:txBody>
      </p:sp>
    </p:spTree>
    <p:extLst>
      <p:ext uri="{BB962C8B-B14F-4D97-AF65-F5344CB8AC3E}">
        <p14:creationId xmlns:p14="http://schemas.microsoft.com/office/powerpoint/2010/main" val="34168806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05CC6A-0A0E-4ABA-A955-4C8463C2B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Healthcare Bluebook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F07F09-B8C6-448B-A3A4-664962ED6C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Protect Patients by Exposing the Truth and Empowering Choice</a:t>
            </a:r>
          </a:p>
          <a:p>
            <a:r>
              <a:rPr lang="en-US" dirty="0"/>
              <a:t>Healthcare Price and Quality transparency</a:t>
            </a:r>
          </a:p>
          <a:p>
            <a:r>
              <a:rPr lang="en-US" dirty="0"/>
              <a:t>Download the free app!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A7FA34-6DE7-42D5-9E70-437ED098933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4311" y="3720472"/>
            <a:ext cx="4326142" cy="248556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3EBC7FE-D3F4-4C02-BB15-927E69BA88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7345" y="2982023"/>
            <a:ext cx="2330735" cy="3328289"/>
          </a:xfrm>
          <a:prstGeom prst="rect">
            <a:avLst/>
          </a:prstGeom>
        </p:spPr>
      </p:pic>
      <p:pic>
        <p:nvPicPr>
          <p:cNvPr id="9" name="C3B27CD36647694EB7F4120C1572D4FD@healthcarebluebook.com" descr="C3B27CD36647694EB7F4120C1572D4FD@healthcarebluebook">
            <a:extLst>
              <a:ext uri="{FF2B5EF4-FFF2-40B4-BE49-F238E27FC236}">
                <a16:creationId xmlns:a16="http://schemas.microsoft.com/office/drawing/2014/main" id="{0D7BE236-D051-4362-92CC-5088F0FBAED5}"/>
              </a:ext>
            </a:extLst>
          </p:cNvPr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902"/>
          <a:stretch/>
        </p:blipFill>
        <p:spPr bwMode="auto">
          <a:xfrm>
            <a:off x="7003631" y="3617220"/>
            <a:ext cx="1198602" cy="20578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106344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C2C284B-99F7-4C60-9070-BBE31E0594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6766868-4874-490E-8F3B-98C5CA8756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Hop Teaming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743311-9CCF-445E-99A3-0866AD64D52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93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05CC6A-0A0E-4ABA-A955-4C8463C2B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Social Graph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F07F09-B8C6-448B-A3A4-664962ED6C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Facebook, Twitter, LinkedIn, </a:t>
            </a:r>
            <a:r>
              <a:rPr lang="en-US" dirty="0" err="1"/>
              <a:t>etc</a:t>
            </a:r>
            <a:endParaRPr lang="en-US" dirty="0"/>
          </a:p>
          <a:p>
            <a:r>
              <a:rPr lang="en-US" dirty="0"/>
              <a:t>Nodes and edges</a:t>
            </a:r>
          </a:p>
        </p:txBody>
      </p:sp>
      <p:pic>
        <p:nvPicPr>
          <p:cNvPr id="1026" name="Picture 2" descr="Image result for social graph">
            <a:extLst>
              <a:ext uri="{FF2B5EF4-FFF2-40B4-BE49-F238E27FC236}">
                <a16:creationId xmlns:a16="http://schemas.microsoft.com/office/drawing/2014/main" id="{2F01818F-8000-44C4-9110-8CE96CE7C1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8551" y="2784290"/>
            <a:ext cx="4381057" cy="3607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6384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05CC6A-0A0E-4ABA-A955-4C8463C2B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Hop Teaming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F07F09-B8C6-448B-A3A4-664962ED6C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Social Graph for Healthcare</a:t>
            </a:r>
          </a:p>
          <a:p>
            <a:r>
              <a:rPr lang="en-US" dirty="0"/>
              <a:t>Nodes are Doctors and Facilities</a:t>
            </a:r>
          </a:p>
          <a:p>
            <a:r>
              <a:rPr lang="en-US" dirty="0"/>
              <a:t>Edges are shared patients</a:t>
            </a:r>
          </a:p>
        </p:txBody>
      </p:sp>
      <p:pic>
        <p:nvPicPr>
          <p:cNvPr id="6146" name="Picture 2" descr="https://careset.com/wp-content/uploads/2018/04/image1.png">
            <a:extLst>
              <a:ext uri="{FF2B5EF4-FFF2-40B4-BE49-F238E27FC236}">
                <a16:creationId xmlns:a16="http://schemas.microsoft.com/office/drawing/2014/main" id="{42CCDC93-E7E9-4078-BE4D-6EEF04C3CB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5987" y="2919634"/>
            <a:ext cx="5934075" cy="3209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0736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05CC6A-0A0E-4ABA-A955-4C8463C2B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Directional Patient Flows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F07F09-B8C6-448B-A3A4-664962ED6C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Edges are directional patient flows</a:t>
            </a:r>
          </a:p>
          <a:p>
            <a:pPr lvl="1"/>
            <a:r>
              <a:rPr lang="en-US" dirty="0"/>
              <a:t>These can be different depending on direction</a:t>
            </a:r>
          </a:p>
          <a:p>
            <a:pPr lvl="1"/>
            <a:r>
              <a:rPr lang="en-US" dirty="0"/>
              <a:t>More Twitter, less Facebook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5030570-BCC6-400A-B7C0-F90E20E16EB8}"/>
              </a:ext>
            </a:extLst>
          </p:cNvPr>
          <p:cNvSpPr/>
          <p:nvPr/>
        </p:nvSpPr>
        <p:spPr>
          <a:xfrm>
            <a:off x="6096000" y="3475405"/>
            <a:ext cx="1231605" cy="797442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Dr Smith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FEDAFE9-0020-47C9-95B5-C6D0ACA8652E}"/>
              </a:ext>
            </a:extLst>
          </p:cNvPr>
          <p:cNvSpPr/>
          <p:nvPr/>
        </p:nvSpPr>
        <p:spPr>
          <a:xfrm>
            <a:off x="6096001" y="5512870"/>
            <a:ext cx="1231605" cy="797442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Dr Jones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9FC8D35-98EF-4193-ABAF-8320F99A6C39}"/>
              </a:ext>
            </a:extLst>
          </p:cNvPr>
          <p:cNvSpPr/>
          <p:nvPr/>
        </p:nvSpPr>
        <p:spPr>
          <a:xfrm>
            <a:off x="1162054" y="3833214"/>
            <a:ext cx="1231605" cy="7974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John Doe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129CBC1-659D-44ED-BF14-5B33E828DABD}"/>
              </a:ext>
            </a:extLst>
          </p:cNvPr>
          <p:cNvCxnSpPr>
            <a:cxnSpLocks/>
            <a:stCxn id="6" idx="6"/>
            <a:endCxn id="4" idx="2"/>
          </p:cNvCxnSpPr>
          <p:nvPr/>
        </p:nvCxnSpPr>
        <p:spPr>
          <a:xfrm flipV="1">
            <a:off x="2393659" y="3874126"/>
            <a:ext cx="3702341" cy="3578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B54DA10-B182-43BA-AD09-E7981D837220}"/>
              </a:ext>
            </a:extLst>
          </p:cNvPr>
          <p:cNvCxnSpPr>
            <a:cxnSpLocks/>
            <a:stCxn id="6" idx="5"/>
            <a:endCxn id="5" idx="2"/>
          </p:cNvCxnSpPr>
          <p:nvPr/>
        </p:nvCxnSpPr>
        <p:spPr>
          <a:xfrm>
            <a:off x="2213295" y="4513873"/>
            <a:ext cx="3882706" cy="13977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5236A960-24FC-4107-99C0-763424BFA0D0}"/>
              </a:ext>
            </a:extLst>
          </p:cNvPr>
          <p:cNvSpPr txBox="1"/>
          <p:nvPr/>
        </p:nvSpPr>
        <p:spPr>
          <a:xfrm>
            <a:off x="3611968" y="3709845"/>
            <a:ext cx="776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Jan 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D188BB2-6DD3-460A-A1D5-82B4DF94DB1E}"/>
              </a:ext>
            </a:extLst>
          </p:cNvPr>
          <p:cNvSpPr txBox="1"/>
          <p:nvPr/>
        </p:nvSpPr>
        <p:spPr>
          <a:xfrm>
            <a:off x="3611968" y="4727928"/>
            <a:ext cx="776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Jan 5</a:t>
            </a:r>
          </a:p>
        </p:txBody>
      </p:sp>
      <p:graphicFrame>
        <p:nvGraphicFramePr>
          <p:cNvPr id="40" name="Table 39">
            <a:extLst>
              <a:ext uri="{FF2B5EF4-FFF2-40B4-BE49-F238E27FC236}">
                <a16:creationId xmlns:a16="http://schemas.microsoft.com/office/drawing/2014/main" id="{D947E010-5A60-46EE-AB04-90DD050C301F}"/>
              </a:ext>
            </a:extLst>
          </p:cNvPr>
          <p:cNvGraphicFramePr>
            <a:graphicFrameLocks noGrp="1"/>
          </p:cNvGraphicFramePr>
          <p:nvPr/>
        </p:nvGraphicFramePr>
        <p:xfrm>
          <a:off x="7803855" y="3649860"/>
          <a:ext cx="4200645" cy="16847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0215">
                  <a:extLst>
                    <a:ext uri="{9D8B030D-6E8A-4147-A177-3AD203B41FA5}">
                      <a16:colId xmlns:a16="http://schemas.microsoft.com/office/drawing/2014/main" val="3180557795"/>
                    </a:ext>
                  </a:extLst>
                </a:gridCol>
                <a:gridCol w="1400215">
                  <a:extLst>
                    <a:ext uri="{9D8B030D-6E8A-4147-A177-3AD203B41FA5}">
                      <a16:colId xmlns:a16="http://schemas.microsoft.com/office/drawing/2014/main" val="539632919"/>
                    </a:ext>
                  </a:extLst>
                </a:gridCol>
                <a:gridCol w="1400215">
                  <a:extLst>
                    <a:ext uri="{9D8B030D-6E8A-4147-A177-3AD203B41FA5}">
                      <a16:colId xmlns:a16="http://schemas.microsoft.com/office/drawing/2014/main" val="4346148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First Doctor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Second Doctor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6553582"/>
                  </a:ext>
                </a:extLst>
              </a:tr>
              <a:tr h="522354">
                <a:tc>
                  <a:txBody>
                    <a:bodyPr/>
                    <a:lstStyle/>
                    <a:p>
                      <a:r>
                        <a:rPr lang="en-US" dirty="0"/>
                        <a:t>Dr Smith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Dr Jones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6549052"/>
                  </a:ext>
                </a:extLst>
              </a:tr>
              <a:tr h="522354">
                <a:tc>
                  <a:txBody>
                    <a:bodyPr/>
                    <a:lstStyle/>
                    <a:p>
                      <a:r>
                        <a:rPr lang="en-US" dirty="0"/>
                        <a:t>Dr Jones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Dr Smith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05893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43573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20" grpId="0"/>
      <p:bldP spid="2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05CC6A-0A0E-4ABA-A955-4C8463C2B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Directional Patient Flows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F07F09-B8C6-448B-A3A4-664962ED6C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Additional visit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5030570-BCC6-400A-B7C0-F90E20E16EB8}"/>
              </a:ext>
            </a:extLst>
          </p:cNvPr>
          <p:cNvSpPr/>
          <p:nvPr/>
        </p:nvSpPr>
        <p:spPr>
          <a:xfrm>
            <a:off x="6096000" y="3475405"/>
            <a:ext cx="1231605" cy="797442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Dr Smith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FEDAFE9-0020-47C9-95B5-C6D0ACA8652E}"/>
              </a:ext>
            </a:extLst>
          </p:cNvPr>
          <p:cNvSpPr/>
          <p:nvPr/>
        </p:nvSpPr>
        <p:spPr>
          <a:xfrm>
            <a:off x="6096001" y="5512870"/>
            <a:ext cx="1231605" cy="797442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Dr Jones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9FC8D35-98EF-4193-ABAF-8320F99A6C39}"/>
              </a:ext>
            </a:extLst>
          </p:cNvPr>
          <p:cNvSpPr/>
          <p:nvPr/>
        </p:nvSpPr>
        <p:spPr>
          <a:xfrm>
            <a:off x="1162054" y="3833214"/>
            <a:ext cx="1231605" cy="7974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John Doe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129CBC1-659D-44ED-BF14-5B33E828DABD}"/>
              </a:ext>
            </a:extLst>
          </p:cNvPr>
          <p:cNvCxnSpPr>
            <a:cxnSpLocks/>
            <a:stCxn id="6" idx="6"/>
            <a:endCxn id="4" idx="3"/>
          </p:cNvCxnSpPr>
          <p:nvPr/>
        </p:nvCxnSpPr>
        <p:spPr>
          <a:xfrm flipV="1">
            <a:off x="2393659" y="4156064"/>
            <a:ext cx="3882705" cy="758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B54DA10-B182-43BA-AD09-E7981D837220}"/>
              </a:ext>
            </a:extLst>
          </p:cNvPr>
          <p:cNvCxnSpPr>
            <a:cxnSpLocks/>
            <a:stCxn id="6" idx="5"/>
            <a:endCxn id="5" idx="2"/>
          </p:cNvCxnSpPr>
          <p:nvPr/>
        </p:nvCxnSpPr>
        <p:spPr>
          <a:xfrm>
            <a:off x="2213295" y="4513873"/>
            <a:ext cx="3882706" cy="13977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5236A960-24FC-4107-99C0-763424BFA0D0}"/>
              </a:ext>
            </a:extLst>
          </p:cNvPr>
          <p:cNvSpPr txBox="1"/>
          <p:nvPr/>
        </p:nvSpPr>
        <p:spPr>
          <a:xfrm>
            <a:off x="3946922" y="3850885"/>
            <a:ext cx="776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Jan 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D188BB2-6DD3-460A-A1D5-82B4DF94DB1E}"/>
              </a:ext>
            </a:extLst>
          </p:cNvPr>
          <p:cNvSpPr txBox="1"/>
          <p:nvPr/>
        </p:nvSpPr>
        <p:spPr>
          <a:xfrm>
            <a:off x="3611968" y="4727928"/>
            <a:ext cx="776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Jan 5</a:t>
            </a:r>
          </a:p>
        </p:txBody>
      </p:sp>
      <p:graphicFrame>
        <p:nvGraphicFramePr>
          <p:cNvPr id="40" name="Table 39">
            <a:extLst>
              <a:ext uri="{FF2B5EF4-FFF2-40B4-BE49-F238E27FC236}">
                <a16:creationId xmlns:a16="http://schemas.microsoft.com/office/drawing/2014/main" id="{D947E010-5A60-46EE-AB04-90DD050C301F}"/>
              </a:ext>
            </a:extLst>
          </p:cNvPr>
          <p:cNvGraphicFramePr>
            <a:graphicFrameLocks noGrp="1"/>
          </p:cNvGraphicFramePr>
          <p:nvPr/>
        </p:nvGraphicFramePr>
        <p:xfrm>
          <a:off x="7803855" y="3649860"/>
          <a:ext cx="4200645" cy="16847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0215">
                  <a:extLst>
                    <a:ext uri="{9D8B030D-6E8A-4147-A177-3AD203B41FA5}">
                      <a16:colId xmlns:a16="http://schemas.microsoft.com/office/drawing/2014/main" val="3180557795"/>
                    </a:ext>
                  </a:extLst>
                </a:gridCol>
                <a:gridCol w="1400215">
                  <a:extLst>
                    <a:ext uri="{9D8B030D-6E8A-4147-A177-3AD203B41FA5}">
                      <a16:colId xmlns:a16="http://schemas.microsoft.com/office/drawing/2014/main" val="539632919"/>
                    </a:ext>
                  </a:extLst>
                </a:gridCol>
                <a:gridCol w="1400215">
                  <a:extLst>
                    <a:ext uri="{9D8B030D-6E8A-4147-A177-3AD203B41FA5}">
                      <a16:colId xmlns:a16="http://schemas.microsoft.com/office/drawing/2014/main" val="4346148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First Doctor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Second Doctor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6553582"/>
                  </a:ext>
                </a:extLst>
              </a:tr>
              <a:tr h="522354">
                <a:tc>
                  <a:txBody>
                    <a:bodyPr/>
                    <a:lstStyle/>
                    <a:p>
                      <a:r>
                        <a:rPr lang="en-US" dirty="0"/>
                        <a:t>Dr Smith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Dr Jones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6549052"/>
                  </a:ext>
                </a:extLst>
              </a:tr>
              <a:tr h="522354">
                <a:tc>
                  <a:txBody>
                    <a:bodyPr/>
                    <a:lstStyle/>
                    <a:p>
                      <a:r>
                        <a:rPr lang="en-US" dirty="0"/>
                        <a:t>Dr Jones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Dr Smith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0589315"/>
                  </a:ext>
                </a:extLst>
              </a:tr>
            </a:tbl>
          </a:graphicData>
        </a:graphic>
      </p:graphicFrame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2F7F0A7-17FD-4A47-830E-0492246C7840}"/>
              </a:ext>
            </a:extLst>
          </p:cNvPr>
          <p:cNvCxnSpPr>
            <a:cxnSpLocks/>
            <a:stCxn id="6" idx="0"/>
            <a:endCxn id="4" idx="1"/>
          </p:cNvCxnSpPr>
          <p:nvPr/>
        </p:nvCxnSpPr>
        <p:spPr>
          <a:xfrm flipV="1">
            <a:off x="1777857" y="3592188"/>
            <a:ext cx="4498507" cy="2410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372347A0-F006-4683-8021-02E8C784A7FB}"/>
              </a:ext>
            </a:extLst>
          </p:cNvPr>
          <p:cNvSpPr txBox="1"/>
          <p:nvPr/>
        </p:nvSpPr>
        <p:spPr>
          <a:xfrm>
            <a:off x="3558833" y="3320128"/>
            <a:ext cx="99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Jan 15</a:t>
            </a:r>
          </a:p>
        </p:txBody>
      </p:sp>
    </p:spTree>
    <p:extLst>
      <p:ext uri="{BB962C8B-B14F-4D97-AF65-F5344CB8AC3E}">
        <p14:creationId xmlns:p14="http://schemas.microsoft.com/office/powerpoint/2010/main" val="813368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63F2173C-3E52-DE45-8DD8-C9849E060C67}" vid="{0BBA8EE7-7223-464A-8AB5-9308B6B25F2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635</TotalTime>
  <Words>1338</Words>
  <Application>Microsoft Office PowerPoint</Application>
  <PresentationFormat>Widescreen</PresentationFormat>
  <Paragraphs>277</Paragraphs>
  <Slides>29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Arial</vt:lpstr>
      <vt:lpstr>Calibri</vt:lpstr>
      <vt:lpstr>Consolas</vt:lpstr>
      <vt:lpstr>Courier New</vt:lpstr>
      <vt:lpstr>Helvetica Neue</vt:lpstr>
      <vt:lpstr>Office Theme</vt:lpstr>
      <vt:lpstr>Using Hop Teaming Data to Identify Referral Patterns</vt:lpstr>
      <vt:lpstr>PowerPoint Presentation</vt:lpstr>
      <vt:lpstr>Backgrounds</vt:lpstr>
      <vt:lpstr>Healthcare Bluebook</vt:lpstr>
      <vt:lpstr>Hop Teaming</vt:lpstr>
      <vt:lpstr>Social Graph</vt:lpstr>
      <vt:lpstr>Hop Teaming</vt:lpstr>
      <vt:lpstr>Directional Patient Flows</vt:lpstr>
      <vt:lpstr>Directional Patient Flows (cont.)</vt:lpstr>
      <vt:lpstr>Directional Patient Flows (cont.)</vt:lpstr>
      <vt:lpstr>Hop Teaming Data</vt:lpstr>
      <vt:lpstr>Tips</vt:lpstr>
      <vt:lpstr>Tips (cont.)</vt:lpstr>
      <vt:lpstr>Caveats and Limitations</vt:lpstr>
      <vt:lpstr>NPI &amp; NPPES</vt:lpstr>
      <vt:lpstr>What is an NPI</vt:lpstr>
      <vt:lpstr>Main NPI fields</vt:lpstr>
      <vt:lpstr>Caveats and Limitations</vt:lpstr>
      <vt:lpstr>Other Useful Datasets</vt:lpstr>
      <vt:lpstr>Taxonomy Codes</vt:lpstr>
      <vt:lpstr>Hospital Taxonomy Example</vt:lpstr>
      <vt:lpstr>Hospital Dupe NPI Example</vt:lpstr>
      <vt:lpstr>CBSA Codes</vt:lpstr>
      <vt:lpstr>Data.cms.gov</vt:lpstr>
      <vt:lpstr>Goal</vt:lpstr>
      <vt:lpstr>PowerPoint Presentation</vt:lpstr>
      <vt:lpstr>Appendix</vt:lpstr>
      <vt:lpstr>Documentation</vt:lpstr>
      <vt:lpstr>Data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Dennis Pickett</dc:creator>
  <cp:lastModifiedBy>Mikil Taylor</cp:lastModifiedBy>
  <cp:revision>61</cp:revision>
  <cp:lastPrinted>2018-09-18T16:17:05Z</cp:lastPrinted>
  <dcterms:created xsi:type="dcterms:W3CDTF">2019-01-22T14:32:57Z</dcterms:created>
  <dcterms:modified xsi:type="dcterms:W3CDTF">2021-02-18T15:18:33Z</dcterms:modified>
</cp:coreProperties>
</file>